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58" r:id="rId3"/>
    <p:sldId id="259" r:id="rId4"/>
    <p:sldId id="257" r:id="rId5"/>
    <p:sldId id="260" r:id="rId6"/>
    <p:sldId id="261" r:id="rId7"/>
    <p:sldId id="262" r:id="rId8"/>
    <p:sldId id="264" r:id="rId9"/>
    <p:sldId id="265" r:id="rId10"/>
    <p:sldId id="269" r:id="rId11"/>
    <p:sldId id="266" r:id="rId12"/>
    <p:sldId id="263" r:id="rId13"/>
    <p:sldId id="267" r:id="rId14"/>
    <p:sldId id="268" r:id="rId15"/>
    <p:sldId id="272" r:id="rId16"/>
    <p:sldId id="270" r:id="rId17"/>
    <p:sldId id="271" r:id="rId18"/>
    <p:sldId id="273" r:id="rId19"/>
    <p:sldId id="276"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9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8BD8E-6768-4440-854D-F83674F9BD00}" type="datetimeFigureOut">
              <a:rPr lang="en-US" smtClean="0"/>
              <a:t>10/16/2015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CABE7A-359C-4EBA-9C2F-E12AF234EF9A}" type="slidenum">
              <a:rPr lang="en-US" smtClean="0"/>
              <a:t>‹#›</a:t>
            </a:fld>
            <a:endParaRPr lang="en-US"/>
          </a:p>
        </p:txBody>
      </p:sp>
    </p:spTree>
    <p:extLst>
      <p:ext uri="{BB962C8B-B14F-4D97-AF65-F5344CB8AC3E}">
        <p14:creationId xmlns:p14="http://schemas.microsoft.com/office/powerpoint/2010/main" val="2530466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CABE7A-359C-4EBA-9C2F-E12AF234EF9A}" type="slidenum">
              <a:rPr lang="en-US" smtClean="0"/>
              <a:t>1</a:t>
            </a:fld>
            <a:endParaRPr lang="en-US"/>
          </a:p>
        </p:txBody>
      </p:sp>
    </p:spTree>
    <p:extLst>
      <p:ext uri="{BB962C8B-B14F-4D97-AF65-F5344CB8AC3E}">
        <p14:creationId xmlns:p14="http://schemas.microsoft.com/office/powerpoint/2010/main" val="242094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CABE7A-359C-4EBA-9C2F-E12AF234EF9A}" type="slidenum">
              <a:rPr lang="en-US" smtClean="0"/>
              <a:t>4</a:t>
            </a:fld>
            <a:endParaRPr lang="en-US"/>
          </a:p>
        </p:txBody>
      </p:sp>
    </p:spTree>
    <p:extLst>
      <p:ext uri="{BB962C8B-B14F-4D97-AF65-F5344CB8AC3E}">
        <p14:creationId xmlns:p14="http://schemas.microsoft.com/office/powerpoint/2010/main" val="767411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B6CC56-65F3-4A54-B62C-18F4D97CF86C}" type="datetime1">
              <a:rPr lang="en-US" smtClean="0"/>
              <a:t>10/16/2015</a:t>
            </a:fld>
            <a:endParaRPr lang="en-US"/>
          </a:p>
        </p:txBody>
      </p:sp>
      <p:sp>
        <p:nvSpPr>
          <p:cNvPr id="5" name="Footer Placeholder 4"/>
          <p:cNvSpPr>
            <a:spLocks noGrp="1"/>
          </p:cNvSpPr>
          <p:nvPr>
            <p:ph type="ftr" sz="quarter" idx="11"/>
          </p:nvPr>
        </p:nvSpPr>
        <p:spPr/>
        <p:txBody>
          <a:bodyPr/>
          <a:lstStyle/>
          <a:p>
            <a:r>
              <a:rPr lang="en-US" smtClean="0"/>
              <a:t>Light and Life Conference, Rochester, NY – October 17, 2015</a:t>
            </a:r>
            <a:endParaRPr lang="en-US"/>
          </a:p>
        </p:txBody>
      </p:sp>
      <p:sp>
        <p:nvSpPr>
          <p:cNvPr id="6" name="Slide Number Placeholder 5"/>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326E3-2E0D-4057-956D-DE3BC97F5DBA}" type="datetime1">
              <a:rPr lang="en-US" smtClean="0"/>
              <a:t>10/16/2015</a:t>
            </a:fld>
            <a:endParaRPr lang="en-US"/>
          </a:p>
        </p:txBody>
      </p:sp>
      <p:sp>
        <p:nvSpPr>
          <p:cNvPr id="5" name="Footer Placeholder 4"/>
          <p:cNvSpPr>
            <a:spLocks noGrp="1"/>
          </p:cNvSpPr>
          <p:nvPr>
            <p:ph type="ftr" sz="quarter" idx="11"/>
          </p:nvPr>
        </p:nvSpPr>
        <p:spPr/>
        <p:txBody>
          <a:bodyPr/>
          <a:lstStyle/>
          <a:p>
            <a:r>
              <a:rPr lang="en-US" smtClean="0"/>
              <a:t>Light and Life Conference, Rochester, NY – October 17, 2015</a:t>
            </a:r>
            <a:endParaRPr lang="en-US"/>
          </a:p>
        </p:txBody>
      </p:sp>
      <p:sp>
        <p:nvSpPr>
          <p:cNvPr id="6" name="Slide Number Placeholder 5"/>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A5504-C036-4E7A-87D7-32824BC995A9}" type="datetime1">
              <a:rPr lang="en-US" smtClean="0"/>
              <a:t>10/16/2015</a:t>
            </a:fld>
            <a:endParaRPr lang="en-US"/>
          </a:p>
        </p:txBody>
      </p:sp>
      <p:sp>
        <p:nvSpPr>
          <p:cNvPr id="5" name="Footer Placeholder 4"/>
          <p:cNvSpPr>
            <a:spLocks noGrp="1"/>
          </p:cNvSpPr>
          <p:nvPr>
            <p:ph type="ftr" sz="quarter" idx="11"/>
          </p:nvPr>
        </p:nvSpPr>
        <p:spPr/>
        <p:txBody>
          <a:bodyPr/>
          <a:lstStyle/>
          <a:p>
            <a:r>
              <a:rPr lang="en-US" smtClean="0"/>
              <a:t>Light and Life Conference, Rochester, NY – October 17, 2015</a:t>
            </a:r>
            <a:endParaRPr lang="en-US"/>
          </a:p>
        </p:txBody>
      </p:sp>
      <p:sp>
        <p:nvSpPr>
          <p:cNvPr id="6" name="Slide Number Placeholder 5"/>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19314-8D2B-47ED-94CD-623D6B955A07}" type="datetime1">
              <a:rPr lang="en-US" smtClean="0"/>
              <a:t>10/16/2015</a:t>
            </a:fld>
            <a:endParaRPr lang="en-US"/>
          </a:p>
        </p:txBody>
      </p:sp>
      <p:sp>
        <p:nvSpPr>
          <p:cNvPr id="5" name="Footer Placeholder 4"/>
          <p:cNvSpPr>
            <a:spLocks noGrp="1"/>
          </p:cNvSpPr>
          <p:nvPr>
            <p:ph type="ftr" sz="quarter" idx="11"/>
          </p:nvPr>
        </p:nvSpPr>
        <p:spPr/>
        <p:txBody>
          <a:bodyPr/>
          <a:lstStyle/>
          <a:p>
            <a:r>
              <a:rPr lang="en-US" smtClean="0"/>
              <a:t>Light and Life Conference, Rochester, NY – October 17, 2015</a:t>
            </a:r>
            <a:endParaRPr lang="en-US"/>
          </a:p>
        </p:txBody>
      </p:sp>
      <p:sp>
        <p:nvSpPr>
          <p:cNvPr id="6" name="Slide Number Placeholder 5"/>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6FAA4-FC87-4AB9-BFEF-107BB896C3E1}" type="datetime1">
              <a:rPr lang="en-US" smtClean="0"/>
              <a:t>10/16/2015</a:t>
            </a:fld>
            <a:endParaRPr lang="en-US"/>
          </a:p>
        </p:txBody>
      </p:sp>
      <p:sp>
        <p:nvSpPr>
          <p:cNvPr id="5" name="Footer Placeholder 4"/>
          <p:cNvSpPr>
            <a:spLocks noGrp="1"/>
          </p:cNvSpPr>
          <p:nvPr>
            <p:ph type="ftr" sz="quarter" idx="11"/>
          </p:nvPr>
        </p:nvSpPr>
        <p:spPr/>
        <p:txBody>
          <a:bodyPr/>
          <a:lstStyle/>
          <a:p>
            <a:r>
              <a:rPr lang="en-US" smtClean="0"/>
              <a:t>Light and Life Conference, Rochester, NY – October 17, 2015</a:t>
            </a:r>
            <a:endParaRPr lang="en-US"/>
          </a:p>
        </p:txBody>
      </p:sp>
      <p:sp>
        <p:nvSpPr>
          <p:cNvPr id="6" name="Slide Number Placeholder 5"/>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CB0291-FA66-471C-BBFA-F6924F99C894}" type="datetime1">
              <a:rPr lang="en-US" smtClean="0"/>
              <a:t>10/16/2015</a:t>
            </a:fld>
            <a:endParaRPr lang="en-US"/>
          </a:p>
        </p:txBody>
      </p:sp>
      <p:sp>
        <p:nvSpPr>
          <p:cNvPr id="6" name="Footer Placeholder 5"/>
          <p:cNvSpPr>
            <a:spLocks noGrp="1"/>
          </p:cNvSpPr>
          <p:nvPr>
            <p:ph type="ftr" sz="quarter" idx="11"/>
          </p:nvPr>
        </p:nvSpPr>
        <p:spPr/>
        <p:txBody>
          <a:bodyPr/>
          <a:lstStyle/>
          <a:p>
            <a:r>
              <a:rPr lang="en-US" smtClean="0"/>
              <a:t>Light and Life Conference, Rochester, NY – October 17, 2015</a:t>
            </a:r>
            <a:endParaRPr lang="en-US"/>
          </a:p>
        </p:txBody>
      </p:sp>
      <p:sp>
        <p:nvSpPr>
          <p:cNvPr id="7" name="Slide Number Placeholder 6"/>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6D5D5-2607-4EC7-9BF3-0754FD6D2BD7}" type="datetime1">
              <a:rPr lang="en-US" smtClean="0"/>
              <a:t>10/16/2015</a:t>
            </a:fld>
            <a:endParaRPr lang="en-US"/>
          </a:p>
        </p:txBody>
      </p:sp>
      <p:sp>
        <p:nvSpPr>
          <p:cNvPr id="8" name="Footer Placeholder 7"/>
          <p:cNvSpPr>
            <a:spLocks noGrp="1"/>
          </p:cNvSpPr>
          <p:nvPr>
            <p:ph type="ftr" sz="quarter" idx="11"/>
          </p:nvPr>
        </p:nvSpPr>
        <p:spPr/>
        <p:txBody>
          <a:bodyPr/>
          <a:lstStyle/>
          <a:p>
            <a:r>
              <a:rPr lang="en-US" smtClean="0"/>
              <a:t>Light and Life Conference, Rochester, NY – October 17, 2015</a:t>
            </a:r>
            <a:endParaRPr lang="en-US"/>
          </a:p>
        </p:txBody>
      </p:sp>
      <p:sp>
        <p:nvSpPr>
          <p:cNvPr id="9" name="Slide Number Placeholder 8"/>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A3485E-D394-4E4F-8F7E-DDC17FB20BFD}" type="datetime1">
              <a:rPr lang="en-US" smtClean="0"/>
              <a:t>10/16/2015</a:t>
            </a:fld>
            <a:endParaRPr lang="en-US"/>
          </a:p>
        </p:txBody>
      </p:sp>
      <p:sp>
        <p:nvSpPr>
          <p:cNvPr id="4" name="Footer Placeholder 3"/>
          <p:cNvSpPr>
            <a:spLocks noGrp="1"/>
          </p:cNvSpPr>
          <p:nvPr>
            <p:ph type="ftr" sz="quarter" idx="11"/>
          </p:nvPr>
        </p:nvSpPr>
        <p:spPr/>
        <p:txBody>
          <a:bodyPr/>
          <a:lstStyle/>
          <a:p>
            <a:r>
              <a:rPr lang="en-US" smtClean="0"/>
              <a:t>Light and Life Conference, Rochester, NY – October 17, 2015</a:t>
            </a:r>
            <a:endParaRPr lang="en-US"/>
          </a:p>
        </p:txBody>
      </p:sp>
      <p:sp>
        <p:nvSpPr>
          <p:cNvPr id="5" name="Slide Number Placeholder 4"/>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0E56E-31E9-4214-8243-B1D5C0264A48}" type="datetime1">
              <a:rPr lang="en-US" smtClean="0"/>
              <a:t>10/16/2015</a:t>
            </a:fld>
            <a:endParaRPr lang="en-US"/>
          </a:p>
        </p:txBody>
      </p:sp>
      <p:sp>
        <p:nvSpPr>
          <p:cNvPr id="3" name="Footer Placeholder 2"/>
          <p:cNvSpPr>
            <a:spLocks noGrp="1"/>
          </p:cNvSpPr>
          <p:nvPr>
            <p:ph type="ftr" sz="quarter" idx="11"/>
          </p:nvPr>
        </p:nvSpPr>
        <p:spPr/>
        <p:txBody>
          <a:bodyPr/>
          <a:lstStyle/>
          <a:p>
            <a:r>
              <a:rPr lang="en-US" smtClean="0"/>
              <a:t>Light and Life Conference, Rochester, NY – October 17, 2015</a:t>
            </a:r>
            <a:endParaRPr lang="en-US"/>
          </a:p>
        </p:txBody>
      </p:sp>
      <p:sp>
        <p:nvSpPr>
          <p:cNvPr id="4" name="Slide Number Placeholder 3"/>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1D034-3EEB-41EB-A2E0-5311DC6736A1}" type="datetime1">
              <a:rPr lang="en-US" smtClean="0"/>
              <a:t>10/16/2015</a:t>
            </a:fld>
            <a:endParaRPr lang="en-US"/>
          </a:p>
        </p:txBody>
      </p:sp>
      <p:sp>
        <p:nvSpPr>
          <p:cNvPr id="6" name="Footer Placeholder 5"/>
          <p:cNvSpPr>
            <a:spLocks noGrp="1"/>
          </p:cNvSpPr>
          <p:nvPr>
            <p:ph type="ftr" sz="quarter" idx="11"/>
          </p:nvPr>
        </p:nvSpPr>
        <p:spPr/>
        <p:txBody>
          <a:bodyPr/>
          <a:lstStyle/>
          <a:p>
            <a:r>
              <a:rPr lang="en-US" smtClean="0"/>
              <a:t>Light and Life Conference, Rochester, NY – October 17, 2015</a:t>
            </a:r>
            <a:endParaRPr lang="en-US"/>
          </a:p>
        </p:txBody>
      </p:sp>
      <p:sp>
        <p:nvSpPr>
          <p:cNvPr id="7" name="Slide Number Placeholder 6"/>
          <p:cNvSpPr>
            <a:spLocks noGrp="1"/>
          </p:cNvSpPr>
          <p:nvPr>
            <p:ph type="sldNum" sz="quarter" idx="12"/>
          </p:nvPr>
        </p:nvSpPr>
        <p:spPr/>
        <p:txBody>
          <a:bodyPr/>
          <a:lstStyle/>
          <a:p>
            <a:fld id="{4E136888-857A-4C18-9F8A-17B645F6E5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D0B72-603B-46DD-8FB7-8B11A3D65317}" type="datetime1">
              <a:rPr lang="en-US" smtClean="0"/>
              <a:t>10/16/2015</a:t>
            </a:fld>
            <a:endParaRPr lang="en-US"/>
          </a:p>
        </p:txBody>
      </p:sp>
      <p:sp>
        <p:nvSpPr>
          <p:cNvPr id="6" name="Footer Placeholder 5"/>
          <p:cNvSpPr>
            <a:spLocks noGrp="1"/>
          </p:cNvSpPr>
          <p:nvPr>
            <p:ph type="ftr" sz="quarter" idx="11"/>
          </p:nvPr>
        </p:nvSpPr>
        <p:spPr/>
        <p:txBody>
          <a:bodyPr/>
          <a:lstStyle/>
          <a:p>
            <a:r>
              <a:rPr lang="en-US" smtClean="0"/>
              <a:t>Light and Life Conference, Rochester, NY – October 17, 2015</a:t>
            </a:r>
            <a:endParaRPr lang="en-US"/>
          </a:p>
        </p:txBody>
      </p:sp>
      <p:sp>
        <p:nvSpPr>
          <p:cNvPr id="7" name="Slide Number Placeholder 6"/>
          <p:cNvSpPr>
            <a:spLocks noGrp="1"/>
          </p:cNvSpPr>
          <p:nvPr>
            <p:ph type="sldNum" sz="quarter" idx="12"/>
          </p:nvPr>
        </p:nvSpPr>
        <p:spPr/>
        <p:txBody>
          <a:bodyPr/>
          <a:lstStyle/>
          <a:p>
            <a:fld id="{4E136888-857A-4C18-9F8A-17B645F6E5CA}"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9000">
              <a:schemeClr val="accent6">
                <a:lumMod val="67000"/>
                <a:lumOff val="33000"/>
              </a:schemeClr>
            </a:gs>
            <a:gs pos="19000">
              <a:schemeClr val="accent5">
                <a:lumMod val="78000"/>
              </a:schemeClr>
            </a:gs>
            <a:gs pos="100000">
              <a:schemeClr val="accent4">
                <a:lumMod val="61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8BC480A5-D3D6-4D54-8763-A21E6F59703F}" type="datetime1">
              <a:rPr lang="en-US" smtClean="0"/>
              <a:t>10/16/2015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r>
              <a:rPr lang="en-US" smtClean="0"/>
              <a:t>Light and Life Conference, Rochester, NY – October 17, 2015</a:t>
            </a:r>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4E136888-857A-4C18-9F8A-17B645F6E5CA}"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362200"/>
            <a:ext cx="7117180" cy="1600200"/>
          </a:xfrm>
        </p:spPr>
        <p:txBody>
          <a:bodyPr/>
          <a:lstStyle/>
          <a:p>
            <a:r>
              <a:rPr lang="en-US" i="1" dirty="0"/>
              <a:t>Integrating living faith with your practice</a:t>
            </a:r>
            <a:endParaRPr lang="en-US" dirty="0"/>
          </a:p>
        </p:txBody>
      </p:sp>
      <p:sp>
        <p:nvSpPr>
          <p:cNvPr id="3" name="Subtitle 2"/>
          <p:cNvSpPr>
            <a:spLocks noGrp="1"/>
          </p:cNvSpPr>
          <p:nvPr>
            <p:ph type="subTitle" idx="1"/>
          </p:nvPr>
        </p:nvSpPr>
        <p:spPr>
          <a:xfrm>
            <a:off x="990600" y="4419600"/>
            <a:ext cx="7117180" cy="861420"/>
          </a:xfrm>
        </p:spPr>
        <p:txBody>
          <a:bodyPr>
            <a:normAutofit fontScale="92500" lnSpcReduction="10000"/>
          </a:bodyPr>
          <a:lstStyle/>
          <a:p>
            <a:r>
              <a:rPr lang="en-US" sz="2600" i="1" dirty="0" smtClean="0">
                <a:solidFill>
                  <a:schemeClr val="tx2">
                    <a:lumMod val="40000"/>
                    <a:lumOff val="60000"/>
                  </a:schemeClr>
                </a:solidFill>
              </a:rPr>
              <a:t>Dr. Bill Morehouse</a:t>
            </a:r>
          </a:p>
          <a:p>
            <a:r>
              <a:rPr lang="en-US" i="1" dirty="0" smtClean="0"/>
              <a:t>His Branches Health Services, Rochester, NY</a:t>
            </a:r>
            <a:endParaRPr lang="en-US" dirty="0"/>
          </a:p>
        </p:txBody>
      </p:sp>
      <p:sp>
        <p:nvSpPr>
          <p:cNvPr id="4" name="Footer Placeholder 3"/>
          <p:cNvSpPr>
            <a:spLocks noGrp="1"/>
          </p:cNvSpPr>
          <p:nvPr>
            <p:ph type="ftr" sz="quarter" idx="11"/>
          </p:nvPr>
        </p:nvSpPr>
        <p:spPr>
          <a:xfrm>
            <a:off x="990601" y="5951810"/>
            <a:ext cx="7315200" cy="365125"/>
          </a:xfrm>
        </p:spPr>
        <p:txBody>
          <a:bodyPr/>
          <a:lstStyle/>
          <a:p>
            <a:pPr algn="ctr"/>
            <a:r>
              <a:rPr lang="en-US" sz="1800" dirty="0" smtClean="0">
                <a:solidFill>
                  <a:schemeClr val="tx2">
                    <a:lumMod val="40000"/>
                    <a:lumOff val="60000"/>
                  </a:schemeClr>
                </a:solidFill>
              </a:rPr>
              <a:t>Light and Life Conference, Rochester, NY – October 17, 2015</a:t>
            </a:r>
            <a:endParaRPr lang="en-US" sz="1800" dirty="0">
              <a:solidFill>
                <a:schemeClr val="tx2">
                  <a:lumMod val="40000"/>
                  <a:lumOff val="60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762000"/>
            <a:ext cx="1449926" cy="1447800"/>
          </a:xfrm>
          <a:prstGeom prst="rect">
            <a:avLst/>
          </a:prstGeom>
        </p:spPr>
      </p:pic>
    </p:spTree>
    <p:extLst>
      <p:ext uri="{BB962C8B-B14F-4D97-AF65-F5344CB8AC3E}">
        <p14:creationId xmlns:p14="http://schemas.microsoft.com/office/powerpoint/2010/main" val="2028083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Spirit of the antichrist</a:t>
            </a:r>
            <a:endParaRPr lang="en-US" dirty="0"/>
          </a:p>
        </p:txBody>
      </p:sp>
      <p:sp>
        <p:nvSpPr>
          <p:cNvPr id="3" name="Content Placeholder 2"/>
          <p:cNvSpPr>
            <a:spLocks noGrp="1"/>
          </p:cNvSpPr>
          <p:nvPr>
            <p:ph idx="1"/>
          </p:nvPr>
        </p:nvSpPr>
        <p:spPr>
          <a:xfrm>
            <a:off x="1009443" y="1676401"/>
            <a:ext cx="7125112" cy="4182398"/>
          </a:xfrm>
        </p:spPr>
        <p:txBody>
          <a:bodyPr>
            <a:normAutofit/>
          </a:bodyPr>
          <a:lstStyle/>
          <a:p>
            <a:pPr marL="0" indent="0">
              <a:lnSpc>
                <a:spcPct val="110000"/>
              </a:lnSpc>
              <a:spcBef>
                <a:spcPts val="0"/>
              </a:spcBef>
              <a:buNone/>
            </a:pPr>
            <a:r>
              <a:rPr lang="en-US" sz="2000" i="1" dirty="0" smtClean="0"/>
              <a:t>“Every </a:t>
            </a:r>
            <a:r>
              <a:rPr lang="en-US" sz="2000" i="1" dirty="0"/>
              <a:t>spirit that does not confess Jesus is not from God; this is the spirit of the antichrist, of which you have heard that it is coming, and now it is already in the world. </a:t>
            </a:r>
            <a:r>
              <a:rPr lang="en-US" sz="2000" i="1" dirty="0" smtClean="0"/>
              <a:t>You </a:t>
            </a:r>
            <a:r>
              <a:rPr lang="en-US" sz="2000" i="1" dirty="0"/>
              <a:t>are from God, little children, and have overcome them; because </a:t>
            </a:r>
            <a:r>
              <a:rPr lang="en-US" sz="2000" i="1" dirty="0">
                <a:solidFill>
                  <a:srgbClr val="FFFF00"/>
                </a:solidFill>
              </a:rPr>
              <a:t>greater is He who is in you </a:t>
            </a:r>
            <a:r>
              <a:rPr lang="en-US" sz="2000" i="1" dirty="0"/>
              <a:t>than he who is in the world. </a:t>
            </a:r>
            <a:r>
              <a:rPr lang="en-US" sz="2000" i="1" dirty="0" smtClean="0"/>
              <a:t>They </a:t>
            </a:r>
            <a:r>
              <a:rPr lang="en-US" sz="2000" i="1" dirty="0"/>
              <a:t>are from the world; therefore they speak as from the world, and the world listens to them. </a:t>
            </a:r>
            <a:r>
              <a:rPr lang="en-US" sz="2000" i="1" dirty="0" smtClean="0"/>
              <a:t>We </a:t>
            </a:r>
            <a:r>
              <a:rPr lang="en-US" sz="2000" i="1" dirty="0"/>
              <a:t>are from God; he who knows God listens to us; he who is not from God does not listen to us</a:t>
            </a:r>
            <a:r>
              <a:rPr lang="en-US" sz="2000" i="1" dirty="0" smtClean="0"/>
              <a:t>.”</a:t>
            </a:r>
          </a:p>
          <a:p>
            <a:pPr marL="0" indent="0" algn="r">
              <a:lnSpc>
                <a:spcPct val="110000"/>
              </a:lnSpc>
              <a:spcBef>
                <a:spcPts val="0"/>
              </a:spcBef>
              <a:buNone/>
            </a:pPr>
            <a:r>
              <a:rPr lang="en-US" sz="2000" dirty="0" smtClean="0"/>
              <a:t>1 John 4.3-6</a:t>
            </a:r>
            <a:endParaRPr lang="en-US" sz="2000"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95867"/>
            <a:ext cx="578269" cy="575733"/>
          </a:xfrm>
          <a:prstGeom prst="rect">
            <a:avLst/>
          </a:prstGeom>
        </p:spPr>
      </p:pic>
    </p:spTree>
    <p:extLst>
      <p:ext uri="{BB962C8B-B14F-4D97-AF65-F5344CB8AC3E}">
        <p14:creationId xmlns:p14="http://schemas.microsoft.com/office/powerpoint/2010/main" val="1130266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Life and Death</a:t>
            </a:r>
            <a:endParaRPr lang="en-US" dirty="0"/>
          </a:p>
        </p:txBody>
      </p:sp>
      <p:sp>
        <p:nvSpPr>
          <p:cNvPr id="3" name="Content Placeholder 2"/>
          <p:cNvSpPr>
            <a:spLocks noGrp="1"/>
          </p:cNvSpPr>
          <p:nvPr>
            <p:ph idx="1"/>
          </p:nvPr>
        </p:nvSpPr>
        <p:spPr>
          <a:xfrm>
            <a:off x="1009443" y="1524000"/>
            <a:ext cx="7125112" cy="4495799"/>
          </a:xfrm>
        </p:spPr>
        <p:txBody>
          <a:bodyPr>
            <a:normAutofit fontScale="85000" lnSpcReduction="10000"/>
          </a:bodyPr>
          <a:lstStyle/>
          <a:p>
            <a:pPr marL="0" indent="0">
              <a:lnSpc>
                <a:spcPct val="120000"/>
              </a:lnSpc>
              <a:spcBef>
                <a:spcPts val="0"/>
              </a:spcBef>
              <a:spcAft>
                <a:spcPts val="0"/>
              </a:spcAft>
              <a:buNone/>
            </a:pPr>
            <a:r>
              <a:rPr lang="en-US" i="1" dirty="0" smtClean="0">
                <a:solidFill>
                  <a:schemeClr val="accent4">
                    <a:lumMod val="60000"/>
                    <a:lumOff val="40000"/>
                  </a:schemeClr>
                </a:solidFill>
              </a:rPr>
              <a:t>“And </a:t>
            </a:r>
            <a:r>
              <a:rPr lang="en-US" i="1" dirty="0">
                <a:solidFill>
                  <a:schemeClr val="accent4">
                    <a:lumMod val="60000"/>
                    <a:lumOff val="40000"/>
                  </a:schemeClr>
                </a:solidFill>
              </a:rPr>
              <a:t>you were dead in your trespasses and sins, </a:t>
            </a:r>
            <a:r>
              <a:rPr lang="en-US" i="1" dirty="0" smtClean="0">
                <a:solidFill>
                  <a:schemeClr val="accent4">
                    <a:lumMod val="60000"/>
                    <a:lumOff val="40000"/>
                  </a:schemeClr>
                </a:solidFill>
              </a:rPr>
              <a:t>in </a:t>
            </a:r>
            <a:r>
              <a:rPr lang="en-US" i="1" dirty="0">
                <a:solidFill>
                  <a:schemeClr val="accent4">
                    <a:lumMod val="60000"/>
                    <a:lumOff val="40000"/>
                  </a:schemeClr>
                </a:solidFill>
              </a:rPr>
              <a:t>which you formerly walked according to the course of this world, according to the prince of the power of the air, of the spirit that is now working in the sons of disobedience. </a:t>
            </a:r>
            <a:r>
              <a:rPr lang="en-US" i="1" dirty="0" smtClean="0">
                <a:solidFill>
                  <a:srgbClr val="FFFF00"/>
                </a:solidFill>
              </a:rPr>
              <a:t>Among </a:t>
            </a:r>
            <a:r>
              <a:rPr lang="en-US" i="1" dirty="0">
                <a:solidFill>
                  <a:srgbClr val="FFFF00"/>
                </a:solidFill>
              </a:rPr>
              <a:t>them we too all formerly lived </a:t>
            </a:r>
            <a:r>
              <a:rPr lang="en-US" i="1" dirty="0"/>
              <a:t>in the lusts of our flesh, indulging the desires of the flesh and of the mind, and were by nature children of wrath, even as the rest. </a:t>
            </a:r>
            <a:r>
              <a:rPr lang="en-US" i="1" dirty="0" smtClean="0">
                <a:solidFill>
                  <a:srgbClr val="FFFF00"/>
                </a:solidFill>
              </a:rPr>
              <a:t>But </a:t>
            </a:r>
            <a:r>
              <a:rPr lang="en-US" i="1" dirty="0">
                <a:solidFill>
                  <a:srgbClr val="FFFF00"/>
                </a:solidFill>
              </a:rPr>
              <a:t>God</a:t>
            </a:r>
            <a:r>
              <a:rPr lang="en-US" i="1" dirty="0"/>
              <a:t>, being rich in mercy, because of His great love with which He loved us, </a:t>
            </a:r>
            <a:r>
              <a:rPr lang="en-US" i="1" dirty="0" smtClean="0"/>
              <a:t>even </a:t>
            </a:r>
            <a:r>
              <a:rPr lang="en-US" i="1" dirty="0"/>
              <a:t>when we were dead in our transgressions, </a:t>
            </a:r>
            <a:r>
              <a:rPr lang="en-US" i="1" dirty="0">
                <a:solidFill>
                  <a:srgbClr val="FFFF00"/>
                </a:solidFill>
              </a:rPr>
              <a:t>made us alive together with Christ </a:t>
            </a:r>
            <a:r>
              <a:rPr lang="en-US" i="1" dirty="0"/>
              <a:t>(by grace you have been saved), </a:t>
            </a:r>
            <a:r>
              <a:rPr lang="en-US" i="1" dirty="0" smtClean="0"/>
              <a:t>and </a:t>
            </a:r>
            <a:r>
              <a:rPr lang="en-US" i="1" dirty="0"/>
              <a:t>raised us up with Him, and seated us with Him in the heavenly places in Christ Jesus, </a:t>
            </a:r>
            <a:r>
              <a:rPr lang="en-US" i="1" dirty="0" smtClean="0"/>
              <a:t>so </a:t>
            </a:r>
            <a:r>
              <a:rPr lang="en-US" i="1" dirty="0"/>
              <a:t>that in the ages to come He might show the surpassing riches of His grace in kindness toward us in Christ Jesus. </a:t>
            </a:r>
            <a:r>
              <a:rPr lang="en-US" i="1" dirty="0" smtClean="0"/>
              <a:t>For </a:t>
            </a:r>
            <a:r>
              <a:rPr lang="en-US" i="1" dirty="0"/>
              <a:t>by grace you have been saved through faith; and that not of yourselves, it is the gift of God; </a:t>
            </a:r>
            <a:r>
              <a:rPr lang="en-US" i="1" dirty="0" smtClean="0"/>
              <a:t>not </a:t>
            </a:r>
            <a:r>
              <a:rPr lang="en-US" i="1" dirty="0"/>
              <a:t>as a result of works, so that no one may boast. </a:t>
            </a:r>
            <a:r>
              <a:rPr lang="en-US" i="1" dirty="0" smtClean="0">
                <a:solidFill>
                  <a:srgbClr val="FFFF00"/>
                </a:solidFill>
              </a:rPr>
              <a:t>For </a:t>
            </a:r>
            <a:r>
              <a:rPr lang="en-US" i="1" dirty="0">
                <a:solidFill>
                  <a:srgbClr val="FFFF00"/>
                </a:solidFill>
              </a:rPr>
              <a:t>we are His workmanship, created in Christ Jesus for good works, which God prepared beforehand so that we would walk in them</a:t>
            </a:r>
            <a:r>
              <a:rPr lang="en-US" i="1" dirty="0" smtClean="0">
                <a:solidFill>
                  <a:srgbClr val="FFFF00"/>
                </a:solidFill>
              </a:rPr>
              <a:t>.”</a:t>
            </a:r>
          </a:p>
          <a:p>
            <a:pPr marL="0" indent="0" algn="r">
              <a:lnSpc>
                <a:spcPct val="120000"/>
              </a:lnSpc>
              <a:spcBef>
                <a:spcPts val="0"/>
              </a:spcBef>
              <a:buNone/>
            </a:pPr>
            <a:r>
              <a:rPr lang="en-US" dirty="0"/>
              <a:t>Ephesians </a:t>
            </a:r>
            <a:r>
              <a:rPr lang="en-US" dirty="0" smtClean="0"/>
              <a:t>2.1-10</a:t>
            </a:r>
            <a:endParaRPr lang="en-US" i="1" dirty="0">
              <a:solidFill>
                <a:srgbClr val="FFFF00"/>
              </a:solidFill>
            </a:endParaRPr>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2244877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JCAHO</a:t>
            </a:r>
            <a:endParaRPr lang="en-US" dirty="0"/>
          </a:p>
        </p:txBody>
      </p:sp>
      <p:sp>
        <p:nvSpPr>
          <p:cNvPr id="3" name="Content Placeholder 2"/>
          <p:cNvSpPr>
            <a:spLocks noGrp="1"/>
          </p:cNvSpPr>
          <p:nvPr>
            <p:ph idx="1"/>
          </p:nvPr>
        </p:nvSpPr>
        <p:spPr>
          <a:xfrm>
            <a:off x="1009443" y="1905000"/>
            <a:ext cx="7125112" cy="4114800"/>
          </a:xfrm>
        </p:spPr>
        <p:txBody>
          <a:bodyPr/>
          <a:lstStyle/>
          <a:p>
            <a:pPr marL="0" indent="0">
              <a:lnSpc>
                <a:spcPct val="120000"/>
              </a:lnSpc>
              <a:buNone/>
            </a:pPr>
            <a:r>
              <a:rPr lang="en-US" sz="2000" dirty="0" smtClean="0"/>
              <a:t>“The </a:t>
            </a:r>
            <a:r>
              <a:rPr lang="en-US" sz="2000" dirty="0"/>
              <a:t>Joint Commission </a:t>
            </a:r>
            <a:r>
              <a:rPr lang="en-US" sz="2000" dirty="0">
                <a:solidFill>
                  <a:srgbClr val="FFFF00"/>
                </a:solidFill>
              </a:rPr>
              <a:t>requires</a:t>
            </a:r>
            <a:r>
              <a:rPr lang="en-US" sz="2000" dirty="0"/>
              <a:t> organizations to include </a:t>
            </a:r>
            <a:r>
              <a:rPr lang="en-US" sz="2000" dirty="0">
                <a:solidFill>
                  <a:srgbClr val="FFFF00"/>
                </a:solidFill>
              </a:rPr>
              <a:t>a spiritual assessment </a:t>
            </a:r>
            <a:r>
              <a:rPr lang="en-US" sz="2000" dirty="0"/>
              <a:t>as part of the overall assessment of a patient to determine how the patient’s spiritual outlook can affect his or her care, treatment, and services. This assessment should also determine whether more in-depth assessments are necessary</a:t>
            </a:r>
            <a:r>
              <a:rPr lang="en-US" sz="2000" dirty="0" smtClean="0"/>
              <a:t>.”</a:t>
            </a:r>
          </a:p>
          <a:p>
            <a:pPr>
              <a:lnSpc>
                <a:spcPct val="120000"/>
              </a:lnSpc>
              <a:spcAft>
                <a:spcPts val="0"/>
              </a:spcAft>
            </a:pPr>
            <a:r>
              <a:rPr lang="en-US" sz="2000" i="1" dirty="0" smtClean="0">
                <a:solidFill>
                  <a:srgbClr val="FFFF00"/>
                </a:solidFill>
              </a:rPr>
              <a:t>We’re called to become experts and leaders </a:t>
            </a:r>
            <a:r>
              <a:rPr lang="en-US" sz="2000" i="1" dirty="0" smtClean="0"/>
              <a:t>in this area of the healing arts, which is the “care” part of medical care, the “art” of medicine.</a:t>
            </a:r>
            <a:endParaRPr lang="en-US" sz="2000" i="1" dirty="0"/>
          </a:p>
          <a:p>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567267"/>
            <a:ext cx="3048000" cy="1097280"/>
          </a:xfrm>
          <a:prstGeom prst="rect">
            <a:avLst/>
          </a:prstGeom>
        </p:spPr>
      </p:pic>
    </p:spTree>
    <p:extLst>
      <p:ext uri="{BB962C8B-B14F-4D97-AF65-F5344CB8AC3E}">
        <p14:creationId xmlns:p14="http://schemas.microsoft.com/office/powerpoint/2010/main" val="97335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OK, how do we do it?</a:t>
            </a:r>
            <a:endParaRPr lang="en-US" dirty="0"/>
          </a:p>
        </p:txBody>
      </p:sp>
      <p:sp>
        <p:nvSpPr>
          <p:cNvPr id="3" name="Content Placeholder 2"/>
          <p:cNvSpPr>
            <a:spLocks noGrp="1"/>
          </p:cNvSpPr>
          <p:nvPr>
            <p:ph idx="1"/>
          </p:nvPr>
        </p:nvSpPr>
        <p:spPr>
          <a:xfrm>
            <a:off x="1009443" y="1524000"/>
            <a:ext cx="7125112" cy="4419600"/>
          </a:xfrm>
        </p:spPr>
        <p:txBody>
          <a:bodyPr>
            <a:normAutofit lnSpcReduction="10000"/>
          </a:bodyPr>
          <a:lstStyle/>
          <a:p>
            <a:pPr marL="0" indent="0">
              <a:spcBef>
                <a:spcPts val="0"/>
              </a:spcBef>
              <a:buNone/>
            </a:pPr>
            <a:r>
              <a:rPr lang="en-US" sz="2000" dirty="0" smtClean="0">
                <a:solidFill>
                  <a:srgbClr val="FFFF00"/>
                </a:solidFill>
              </a:rPr>
              <a:t>Guiding Premises:</a:t>
            </a:r>
          </a:p>
          <a:p>
            <a:r>
              <a:rPr lang="en-US" dirty="0"/>
              <a:t>W</a:t>
            </a:r>
            <a:r>
              <a:rPr lang="en-US" dirty="0" smtClean="0"/>
              <a:t>e follow Jesus’ example, since He is the Way, the Truth, and the Life.</a:t>
            </a:r>
          </a:p>
          <a:p>
            <a:r>
              <a:rPr lang="en-US" dirty="0" smtClean="0"/>
              <a:t>We understand that when any person comes to know the truth, the truth progressively sets them free.</a:t>
            </a:r>
          </a:p>
          <a:p>
            <a:pPr marL="0" indent="0">
              <a:buNone/>
            </a:pPr>
            <a:r>
              <a:rPr lang="en-US" sz="2000" dirty="0" smtClean="0">
                <a:solidFill>
                  <a:srgbClr val="FFFF00"/>
                </a:solidFill>
              </a:rPr>
              <a:t>Therefore:</a:t>
            </a:r>
          </a:p>
          <a:p>
            <a:r>
              <a:rPr lang="en-US" dirty="0" smtClean="0"/>
              <a:t>We share the </a:t>
            </a:r>
            <a:r>
              <a:rPr lang="en-US" dirty="0" smtClean="0">
                <a:solidFill>
                  <a:srgbClr val="FFFF00"/>
                </a:solidFill>
              </a:rPr>
              <a:t>truth</a:t>
            </a:r>
            <a:r>
              <a:rPr lang="en-US" dirty="0" smtClean="0"/>
              <a:t> with people about their situations and God’s love as we reach across and come to know them better.</a:t>
            </a:r>
          </a:p>
          <a:p>
            <a:r>
              <a:rPr lang="en-US" dirty="0" smtClean="0"/>
              <a:t>We do it in the right </a:t>
            </a:r>
            <a:r>
              <a:rPr lang="en-US" dirty="0" smtClean="0">
                <a:solidFill>
                  <a:srgbClr val="FFFF00"/>
                </a:solidFill>
              </a:rPr>
              <a:t>way</a:t>
            </a:r>
            <a:r>
              <a:rPr lang="en-US" dirty="0"/>
              <a:t> </a:t>
            </a:r>
            <a:r>
              <a:rPr lang="en-US" dirty="0" smtClean="0"/>
              <a:t>by “speaking the truth in love” and modeling exemplary tone, attitude, speech, and behavior.</a:t>
            </a:r>
          </a:p>
          <a:p>
            <a:r>
              <a:rPr lang="en-US" dirty="0" smtClean="0"/>
              <a:t>And we look for, promote</a:t>
            </a:r>
            <a:r>
              <a:rPr lang="en-US" dirty="0"/>
              <a:t>, </a:t>
            </a:r>
            <a:r>
              <a:rPr lang="en-US" dirty="0" smtClean="0"/>
              <a:t>and anticipate “</a:t>
            </a:r>
            <a:r>
              <a:rPr lang="en-US" dirty="0" smtClean="0">
                <a:solidFill>
                  <a:srgbClr val="FFFF00"/>
                </a:solidFill>
              </a:rPr>
              <a:t>life</a:t>
            </a:r>
            <a:r>
              <a:rPr lang="en-US" dirty="0" smtClean="0"/>
              <a:t> and life in abundance” as the progressive outcome.</a:t>
            </a:r>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3335393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Let’s get to know people</a:t>
            </a:r>
            <a:endParaRPr lang="en-US" dirty="0"/>
          </a:p>
        </p:txBody>
      </p:sp>
      <p:sp>
        <p:nvSpPr>
          <p:cNvPr id="3" name="Content Placeholder 2"/>
          <p:cNvSpPr>
            <a:spLocks noGrp="1"/>
          </p:cNvSpPr>
          <p:nvPr>
            <p:ph idx="1"/>
          </p:nvPr>
        </p:nvSpPr>
        <p:spPr>
          <a:xfrm>
            <a:off x="1009443" y="1600201"/>
            <a:ext cx="7125112" cy="4258598"/>
          </a:xfrm>
        </p:spPr>
        <p:txBody>
          <a:bodyPr/>
          <a:lstStyle/>
          <a:p>
            <a:pPr marL="0" indent="0">
              <a:buNone/>
            </a:pPr>
            <a:r>
              <a:rPr lang="en-US" sz="2000" dirty="0" smtClean="0">
                <a:solidFill>
                  <a:srgbClr val="FFFF00"/>
                </a:solidFill>
              </a:rPr>
              <a:t>Body, Soul, and Spirit</a:t>
            </a:r>
          </a:p>
          <a:p>
            <a:r>
              <a:rPr lang="en-US" dirty="0" smtClean="0"/>
              <a:t>We pretty much know how to do the “</a:t>
            </a:r>
            <a:r>
              <a:rPr lang="en-US" dirty="0" smtClean="0">
                <a:solidFill>
                  <a:srgbClr val="FFFF00"/>
                </a:solidFill>
              </a:rPr>
              <a:t>body</a:t>
            </a:r>
            <a:r>
              <a:rPr lang="en-US" dirty="0" smtClean="0"/>
              <a:t>” part…</a:t>
            </a:r>
          </a:p>
          <a:p>
            <a:r>
              <a:rPr lang="en-US" dirty="0" smtClean="0"/>
              <a:t>We need to get to know them personally – the “</a:t>
            </a:r>
            <a:r>
              <a:rPr lang="en-US" dirty="0" smtClean="0">
                <a:solidFill>
                  <a:srgbClr val="FFFF00"/>
                </a:solidFill>
              </a:rPr>
              <a:t>soul</a:t>
            </a:r>
            <a:r>
              <a:rPr lang="en-US" dirty="0" smtClean="0"/>
              <a:t>” part - who they are, what they do, who they are related to, how they think, feel, and act. What is important to them, motivates them, inhibits them.</a:t>
            </a:r>
          </a:p>
          <a:p>
            <a:r>
              <a:rPr lang="en-US" dirty="0" smtClean="0"/>
              <a:t>And we’re invited by JCAHO and the Holy </a:t>
            </a:r>
            <a:r>
              <a:rPr lang="en-US" dirty="0" smtClean="0">
                <a:solidFill>
                  <a:srgbClr val="FFFF00"/>
                </a:solidFill>
              </a:rPr>
              <a:t>Spirit</a:t>
            </a:r>
            <a:r>
              <a:rPr lang="en-US" dirty="0" smtClean="0"/>
              <a:t> to get to know them better spiritually – what are their hopes and fears, where do they feel weak, what are their sources of strength, do they believe in prayer, where is God in their lives and current situations, why do they think they are ill, have they found support in a faith community, etc.</a:t>
            </a:r>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2532868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Being living letters</a:t>
            </a:r>
            <a:endParaRPr lang="en-US" dirty="0"/>
          </a:p>
        </p:txBody>
      </p:sp>
      <p:sp>
        <p:nvSpPr>
          <p:cNvPr id="3" name="Content Placeholder 2"/>
          <p:cNvSpPr>
            <a:spLocks noGrp="1"/>
          </p:cNvSpPr>
          <p:nvPr>
            <p:ph idx="1"/>
          </p:nvPr>
        </p:nvSpPr>
        <p:spPr>
          <a:xfrm>
            <a:off x="1009443" y="1600201"/>
            <a:ext cx="7125112" cy="4114799"/>
          </a:xfrm>
        </p:spPr>
        <p:txBody>
          <a:bodyPr>
            <a:normAutofit/>
          </a:bodyPr>
          <a:lstStyle/>
          <a:p>
            <a:pPr marL="0" indent="0">
              <a:lnSpc>
                <a:spcPct val="110000"/>
              </a:lnSpc>
              <a:spcBef>
                <a:spcPts val="0"/>
              </a:spcBef>
              <a:buNone/>
            </a:pPr>
            <a:r>
              <a:rPr lang="en-US" sz="2400" dirty="0" smtClean="0">
                <a:solidFill>
                  <a:srgbClr val="FFFF00"/>
                </a:solidFill>
              </a:rPr>
              <a:t>Living</a:t>
            </a:r>
            <a:endParaRPr lang="en-US" dirty="0" smtClean="0">
              <a:solidFill>
                <a:srgbClr val="FFFF00"/>
              </a:solidFill>
            </a:endParaRPr>
          </a:p>
          <a:p>
            <a:pPr>
              <a:lnSpc>
                <a:spcPct val="110000"/>
              </a:lnSpc>
              <a:spcBef>
                <a:spcPts val="0"/>
              </a:spcBef>
            </a:pPr>
            <a:r>
              <a:rPr lang="en-US" sz="2000" dirty="0" smtClean="0"/>
              <a:t>Being alive, lively, active, engaged, interactive, accessible, transparent, perky</a:t>
            </a:r>
          </a:p>
          <a:p>
            <a:pPr>
              <a:lnSpc>
                <a:spcPct val="110000"/>
              </a:lnSpc>
              <a:spcBef>
                <a:spcPts val="0"/>
              </a:spcBef>
            </a:pPr>
            <a:r>
              <a:rPr lang="en-US" sz="2000" dirty="0" smtClean="0"/>
              <a:t>Opposite: dead, dreary, sullen, withdrawn, aloof, inaccessible, opaque, drab</a:t>
            </a:r>
          </a:p>
          <a:p>
            <a:pPr marL="0" indent="0">
              <a:lnSpc>
                <a:spcPct val="110000"/>
              </a:lnSpc>
              <a:spcBef>
                <a:spcPts val="0"/>
              </a:spcBef>
              <a:buNone/>
            </a:pPr>
            <a:r>
              <a:rPr lang="en-US" sz="2400" dirty="0" smtClean="0">
                <a:solidFill>
                  <a:srgbClr val="FFFF00"/>
                </a:solidFill>
              </a:rPr>
              <a:t>Letters</a:t>
            </a:r>
            <a:endParaRPr lang="en-US" dirty="0" smtClean="0">
              <a:solidFill>
                <a:srgbClr val="FFFF00"/>
              </a:solidFill>
            </a:endParaRPr>
          </a:p>
          <a:p>
            <a:pPr>
              <a:lnSpc>
                <a:spcPct val="110000"/>
              </a:lnSpc>
              <a:spcBef>
                <a:spcPts val="0"/>
              </a:spcBef>
            </a:pPr>
            <a:r>
              <a:rPr lang="en-US" sz="2000" dirty="0" smtClean="0"/>
              <a:t>Sharing in language with God-breathed personal content that communicates with others</a:t>
            </a:r>
          </a:p>
          <a:p>
            <a:pPr>
              <a:lnSpc>
                <a:spcPct val="110000"/>
              </a:lnSpc>
              <a:spcBef>
                <a:spcPts val="0"/>
              </a:spcBef>
            </a:pPr>
            <a:r>
              <a:rPr lang="en-US" sz="2000" dirty="0" smtClean="0"/>
              <a:t>Opposite: being “closed books” without content that others can’t “read” or wouldn’t want to</a:t>
            </a:r>
            <a:endParaRPr lang="en-US" sz="2000"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2521257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Our manner</a:t>
            </a:r>
            <a:endParaRPr lang="en-US" dirty="0"/>
          </a:p>
        </p:txBody>
      </p:sp>
      <p:sp>
        <p:nvSpPr>
          <p:cNvPr id="3" name="Content Placeholder 2"/>
          <p:cNvSpPr>
            <a:spLocks noGrp="1"/>
          </p:cNvSpPr>
          <p:nvPr>
            <p:ph idx="1"/>
          </p:nvPr>
        </p:nvSpPr>
        <p:spPr>
          <a:xfrm>
            <a:off x="1009442" y="1600200"/>
            <a:ext cx="7524957" cy="4343400"/>
          </a:xfrm>
        </p:spPr>
        <p:txBody>
          <a:bodyPr>
            <a:normAutofit fontScale="92500" lnSpcReduction="10000"/>
          </a:bodyPr>
          <a:lstStyle/>
          <a:p>
            <a:pPr marL="0" indent="0">
              <a:lnSpc>
                <a:spcPct val="130000"/>
              </a:lnSpc>
              <a:spcBef>
                <a:spcPts val="0"/>
              </a:spcBef>
              <a:spcAft>
                <a:spcPts val="1200"/>
              </a:spcAft>
              <a:buNone/>
            </a:pPr>
            <a:r>
              <a:rPr lang="en-US" sz="2000" dirty="0" smtClean="0">
                <a:solidFill>
                  <a:srgbClr val="FFFF00"/>
                </a:solidFill>
              </a:rPr>
              <a:t>Being genuine ladies and gentlemen who are</a:t>
            </a:r>
          </a:p>
          <a:p>
            <a:pPr>
              <a:lnSpc>
                <a:spcPct val="130000"/>
              </a:lnSpc>
              <a:spcBef>
                <a:spcPts val="0"/>
              </a:spcBef>
            </a:pPr>
            <a:r>
              <a:rPr lang="en-US" dirty="0" smtClean="0">
                <a:solidFill>
                  <a:srgbClr val="FFFF00"/>
                </a:solidFill>
              </a:rPr>
              <a:t>Courteous and kind </a:t>
            </a:r>
            <a:r>
              <a:rPr lang="en-US" dirty="0" smtClean="0"/>
              <a:t>– always aware that “a soft word turns away wrath”</a:t>
            </a:r>
          </a:p>
          <a:p>
            <a:pPr>
              <a:lnSpc>
                <a:spcPct val="130000"/>
              </a:lnSpc>
              <a:spcBef>
                <a:spcPts val="0"/>
              </a:spcBef>
            </a:pPr>
            <a:r>
              <a:rPr lang="en-US" dirty="0" smtClean="0">
                <a:solidFill>
                  <a:srgbClr val="FFFF00"/>
                </a:solidFill>
              </a:rPr>
              <a:t>Cheerful</a:t>
            </a:r>
            <a:r>
              <a:rPr lang="en-US" dirty="0" smtClean="0"/>
              <a:t> – remembering that “a merry heart does good like a medicine”</a:t>
            </a:r>
          </a:p>
          <a:p>
            <a:pPr>
              <a:lnSpc>
                <a:spcPct val="130000"/>
              </a:lnSpc>
              <a:spcBef>
                <a:spcPts val="0"/>
              </a:spcBef>
            </a:pPr>
            <a:r>
              <a:rPr lang="en-US" dirty="0" smtClean="0">
                <a:solidFill>
                  <a:srgbClr val="FFFF00"/>
                </a:solidFill>
              </a:rPr>
              <a:t>Comforting </a:t>
            </a:r>
            <a:r>
              <a:rPr lang="en-US" dirty="0"/>
              <a:t>– </a:t>
            </a:r>
            <a:r>
              <a:rPr lang="en-US" dirty="0" smtClean="0"/>
              <a:t>being available </a:t>
            </a:r>
            <a:r>
              <a:rPr lang="en-US" dirty="0"/>
              <a:t>through empathetic listening to offer prayer and provide genuine support</a:t>
            </a:r>
          </a:p>
          <a:p>
            <a:pPr>
              <a:lnSpc>
                <a:spcPct val="130000"/>
              </a:lnSpc>
              <a:spcBef>
                <a:spcPts val="0"/>
              </a:spcBef>
            </a:pPr>
            <a:r>
              <a:rPr lang="en-US" dirty="0" smtClean="0">
                <a:solidFill>
                  <a:srgbClr val="FFFF00"/>
                </a:solidFill>
              </a:rPr>
              <a:t>Faithful and Hopeful </a:t>
            </a:r>
            <a:r>
              <a:rPr lang="en-US" dirty="0" smtClean="0"/>
              <a:t>– confidently sharing prophetic vision of a positive future planned and guided by a loving God</a:t>
            </a:r>
          </a:p>
          <a:p>
            <a:pPr>
              <a:lnSpc>
                <a:spcPct val="130000"/>
              </a:lnSpc>
              <a:spcBef>
                <a:spcPts val="0"/>
              </a:spcBef>
            </a:pPr>
            <a:r>
              <a:rPr lang="en-US" dirty="0" smtClean="0">
                <a:solidFill>
                  <a:srgbClr val="FFFF00"/>
                </a:solidFill>
              </a:rPr>
              <a:t>Loving </a:t>
            </a:r>
            <a:r>
              <a:rPr lang="en-US" dirty="0" smtClean="0"/>
              <a:t>– recognizing that caring is often best expressed in the details because “he who is faithful in little things is faithful also in great”</a:t>
            </a:r>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2692326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Details</a:t>
            </a:r>
            <a:endParaRPr lang="en-US" dirty="0"/>
          </a:p>
        </p:txBody>
      </p:sp>
      <p:sp>
        <p:nvSpPr>
          <p:cNvPr id="3" name="Content Placeholder 2"/>
          <p:cNvSpPr>
            <a:spLocks noGrp="1"/>
          </p:cNvSpPr>
          <p:nvPr>
            <p:ph idx="1"/>
          </p:nvPr>
        </p:nvSpPr>
        <p:spPr/>
        <p:txBody>
          <a:bodyPr/>
          <a:lstStyle/>
          <a:p>
            <a:pPr marL="0" indent="0">
              <a:spcBef>
                <a:spcPts val="0"/>
              </a:spcBef>
              <a:spcAft>
                <a:spcPts val="1200"/>
              </a:spcAft>
              <a:buNone/>
            </a:pPr>
            <a:r>
              <a:rPr lang="en-US" sz="2000" dirty="0" smtClean="0">
                <a:solidFill>
                  <a:srgbClr val="FFFF00"/>
                </a:solidFill>
              </a:rPr>
              <a:t>Be 100% available to each person, one at a time</a:t>
            </a:r>
          </a:p>
          <a:p>
            <a:r>
              <a:rPr lang="en-US" dirty="0" smtClean="0"/>
              <a:t>Greet people warmly, graciously, courteously</a:t>
            </a:r>
          </a:p>
          <a:p>
            <a:r>
              <a:rPr lang="en-US" dirty="0" smtClean="0"/>
              <a:t>Ask about their welfare</a:t>
            </a:r>
          </a:p>
          <a:p>
            <a:r>
              <a:rPr lang="en-US" dirty="0" smtClean="0"/>
              <a:t>Comment on something attractive or interesting about them, their hair, clothing, facial expression, companion</a:t>
            </a:r>
          </a:p>
          <a:p>
            <a:r>
              <a:rPr lang="en-US" dirty="0" smtClean="0"/>
              <a:t>Mix humor and lightheartedness into your conversation</a:t>
            </a:r>
          </a:p>
          <a:p>
            <a:r>
              <a:rPr lang="en-US" dirty="0" smtClean="0"/>
              <a:t>Allow space for personal anecdotes if they relate</a:t>
            </a:r>
          </a:p>
          <a:p>
            <a:r>
              <a:rPr lang="en-US" dirty="0" smtClean="0"/>
              <a:t>Don’t </a:t>
            </a:r>
            <a:r>
              <a:rPr lang="en-US" dirty="0"/>
              <a:t>let the world (EMR, schedule, to do list, unfinished charts and messages, politics, news, etc.) </a:t>
            </a:r>
            <a:r>
              <a:rPr lang="en-US" dirty="0" smtClean="0"/>
              <a:t>clutter you up or get </a:t>
            </a:r>
            <a:r>
              <a:rPr lang="en-US" dirty="0"/>
              <a:t>you </a:t>
            </a:r>
            <a:r>
              <a:rPr lang="en-US" dirty="0" smtClean="0"/>
              <a:t>down</a:t>
            </a:r>
          </a:p>
          <a:p>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3260944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Being observant</a:t>
            </a:r>
            <a:endParaRPr lang="en-US" dirty="0"/>
          </a:p>
        </p:txBody>
      </p:sp>
      <p:sp>
        <p:nvSpPr>
          <p:cNvPr id="3" name="Content Placeholder 2"/>
          <p:cNvSpPr>
            <a:spLocks noGrp="1"/>
          </p:cNvSpPr>
          <p:nvPr>
            <p:ph idx="1"/>
          </p:nvPr>
        </p:nvSpPr>
        <p:spPr>
          <a:xfrm>
            <a:off x="1009443" y="1600201"/>
            <a:ext cx="7125112" cy="4258598"/>
          </a:xfrm>
        </p:spPr>
        <p:txBody>
          <a:bodyPr/>
          <a:lstStyle/>
          <a:p>
            <a:pPr marL="0" indent="0">
              <a:buNone/>
            </a:pPr>
            <a:r>
              <a:rPr lang="en-US" sz="2000" dirty="0" smtClean="0">
                <a:solidFill>
                  <a:srgbClr val="FFFF00"/>
                </a:solidFill>
              </a:rPr>
              <a:t>Watch for nonverbal cues about underlying issues</a:t>
            </a:r>
          </a:p>
          <a:p>
            <a:r>
              <a:rPr lang="en-US" dirty="0" smtClean="0"/>
              <a:t>Ask what brought them to you, then draw them out</a:t>
            </a:r>
          </a:p>
          <a:p>
            <a:r>
              <a:rPr lang="en-US" dirty="0" smtClean="0"/>
              <a:t>Look for underlying motives beneath superficial reasons</a:t>
            </a:r>
          </a:p>
          <a:p>
            <a:r>
              <a:rPr lang="en-US" dirty="0" smtClean="0"/>
              <a:t>Be sensitive to metacommunication, body language</a:t>
            </a:r>
          </a:p>
          <a:p>
            <a:r>
              <a:rPr lang="en-US" dirty="0"/>
              <a:t>M</a:t>
            </a:r>
            <a:r>
              <a:rPr lang="en-US" dirty="0" smtClean="0"/>
              <a:t>ix empathy with lightheartedness when </a:t>
            </a:r>
            <a:r>
              <a:rPr lang="en-US" dirty="0"/>
              <a:t>probing into potentially painful subjects </a:t>
            </a:r>
            <a:r>
              <a:rPr lang="en-US" dirty="0" smtClean="0"/>
              <a:t>– “this is such a bad situation you have to either laugh or cry, or both…”</a:t>
            </a:r>
          </a:p>
          <a:p>
            <a:r>
              <a:rPr lang="en-US" dirty="0" smtClean="0"/>
              <a:t>Don’t be afraid to dig around and ask personal questions – people are unusually receptive to someone who cares</a:t>
            </a:r>
          </a:p>
          <a:p>
            <a:r>
              <a:rPr lang="en-US" dirty="0" smtClean="0"/>
              <a:t>Take note but don’t think you have to do something about everything you uncover</a:t>
            </a:r>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2082491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Exam</a:t>
            </a:r>
            <a:endParaRPr lang="en-US" dirty="0"/>
          </a:p>
        </p:txBody>
      </p:sp>
      <p:sp>
        <p:nvSpPr>
          <p:cNvPr id="3" name="Content Placeholder 2"/>
          <p:cNvSpPr>
            <a:spLocks noGrp="1"/>
          </p:cNvSpPr>
          <p:nvPr>
            <p:ph idx="1"/>
          </p:nvPr>
        </p:nvSpPr>
        <p:spPr>
          <a:xfrm>
            <a:off x="1009443" y="1600200"/>
            <a:ext cx="7125112" cy="4258599"/>
          </a:xfrm>
        </p:spPr>
        <p:txBody>
          <a:bodyPr/>
          <a:lstStyle/>
          <a:p>
            <a:pPr marL="0" indent="0">
              <a:spcBef>
                <a:spcPts val="0"/>
              </a:spcBef>
              <a:spcAft>
                <a:spcPts val="1200"/>
              </a:spcAft>
              <a:buNone/>
            </a:pPr>
            <a:r>
              <a:rPr lang="en-US" sz="2000" dirty="0" smtClean="0">
                <a:solidFill>
                  <a:srgbClr val="FFFF00"/>
                </a:solidFill>
              </a:rPr>
              <a:t>Many of us are privileged to “lay hands on” people</a:t>
            </a:r>
          </a:p>
          <a:p>
            <a:r>
              <a:rPr lang="en-US" dirty="0" smtClean="0"/>
              <a:t>Don’t be afraid to touch people appropriately</a:t>
            </a:r>
          </a:p>
          <a:p>
            <a:r>
              <a:rPr lang="en-US" dirty="0" smtClean="0"/>
              <a:t>Do a good examination</a:t>
            </a:r>
          </a:p>
          <a:p>
            <a:r>
              <a:rPr lang="en-US" dirty="0" smtClean="0"/>
              <a:t>Be warm but professional, firm but gentle</a:t>
            </a:r>
          </a:p>
          <a:p>
            <a:r>
              <a:rPr lang="en-US" dirty="0" smtClean="0"/>
              <a:t>Check things that will confirm that you care enough to be thorough</a:t>
            </a:r>
          </a:p>
          <a:p>
            <a:r>
              <a:rPr lang="en-US" dirty="0" smtClean="0"/>
              <a:t>Describe what you’re doing and what you’re finding as you go along</a:t>
            </a:r>
          </a:p>
          <a:p>
            <a:r>
              <a:rPr lang="en-US" dirty="0" smtClean="0"/>
              <a:t>Keep up your personal conversation, weaving in pertinent spiritual inquiry and comment along the way</a:t>
            </a:r>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522240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a:t>
            </a:r>
            <a:r>
              <a:rPr lang="en-US" dirty="0"/>
              <a:t>Commission Mandate</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03220" y="1809750"/>
            <a:ext cx="3284722" cy="4051300"/>
          </a:xfrm>
        </p:spPr>
      </p:pic>
      <p:sp>
        <p:nvSpPr>
          <p:cNvPr id="4" name="Content Placeholder 3"/>
          <p:cNvSpPr>
            <a:spLocks noGrp="1"/>
          </p:cNvSpPr>
          <p:nvPr>
            <p:ph sz="half" idx="2"/>
          </p:nvPr>
        </p:nvSpPr>
        <p:spPr/>
        <p:txBody>
          <a:bodyPr>
            <a:normAutofit fontScale="70000" lnSpcReduction="20000"/>
          </a:bodyPr>
          <a:lstStyle/>
          <a:p>
            <a:pPr>
              <a:lnSpc>
                <a:spcPct val="134000"/>
              </a:lnSpc>
              <a:spcBef>
                <a:spcPts val="0"/>
              </a:spcBef>
            </a:pPr>
            <a:r>
              <a:rPr lang="en-US" dirty="0"/>
              <a:t>T</a:t>
            </a:r>
            <a:r>
              <a:rPr lang="en-US" dirty="0" smtClean="0"/>
              <a:t>he </a:t>
            </a:r>
            <a:r>
              <a:rPr lang="en-US" dirty="0"/>
              <a:t>Joint </a:t>
            </a:r>
            <a:r>
              <a:rPr lang="en-US" dirty="0" smtClean="0"/>
              <a:t>Commission requires </a:t>
            </a:r>
            <a:r>
              <a:rPr lang="en-US" dirty="0"/>
              <a:t>organizations to include a </a:t>
            </a:r>
            <a:r>
              <a:rPr lang="en-US" dirty="0" smtClean="0"/>
              <a:t>spiritual </a:t>
            </a:r>
            <a:r>
              <a:rPr lang="en-US" dirty="0"/>
              <a:t>assessment as part of the </a:t>
            </a:r>
            <a:r>
              <a:rPr lang="en-US" dirty="0" smtClean="0"/>
              <a:t>overall assessment </a:t>
            </a:r>
            <a:r>
              <a:rPr lang="en-US" dirty="0"/>
              <a:t>of a patient to </a:t>
            </a:r>
            <a:r>
              <a:rPr lang="en-US" dirty="0" smtClean="0"/>
              <a:t>determine how </a:t>
            </a:r>
            <a:r>
              <a:rPr lang="en-US" dirty="0"/>
              <a:t>the patient’s spiritual outlook </a:t>
            </a:r>
            <a:r>
              <a:rPr lang="en-US" dirty="0" smtClean="0"/>
              <a:t>can affect </a:t>
            </a:r>
            <a:r>
              <a:rPr lang="en-US" dirty="0"/>
              <a:t>his or her care, treatment, </a:t>
            </a:r>
            <a:r>
              <a:rPr lang="en-US" dirty="0" smtClean="0"/>
              <a:t>and services</a:t>
            </a:r>
            <a:r>
              <a:rPr lang="en-US" dirty="0"/>
              <a:t>. This assessment should </a:t>
            </a:r>
            <a:r>
              <a:rPr lang="en-US" dirty="0" smtClean="0"/>
              <a:t>also determine </a:t>
            </a:r>
            <a:r>
              <a:rPr lang="en-US" dirty="0"/>
              <a:t>whether more </a:t>
            </a:r>
            <a:r>
              <a:rPr lang="en-US" dirty="0" smtClean="0"/>
              <a:t>in-depth assessments </a:t>
            </a:r>
            <a:r>
              <a:rPr lang="en-US" dirty="0"/>
              <a:t>are </a:t>
            </a:r>
            <a:r>
              <a:rPr lang="en-US" dirty="0" smtClean="0"/>
              <a:t>necessary.</a:t>
            </a:r>
          </a:p>
          <a:p>
            <a:pPr>
              <a:lnSpc>
                <a:spcPct val="134000"/>
              </a:lnSpc>
              <a:spcBef>
                <a:spcPts val="0"/>
              </a:spcBef>
            </a:pPr>
            <a:r>
              <a:rPr lang="en-US" dirty="0" smtClean="0"/>
              <a:t>While </a:t>
            </a:r>
            <a:r>
              <a:rPr lang="en-US" dirty="0"/>
              <a:t>the Joint Commission </a:t>
            </a:r>
            <a:r>
              <a:rPr lang="en-US" dirty="0" smtClean="0"/>
              <a:t>leaves the </a:t>
            </a:r>
            <a:r>
              <a:rPr lang="en-US" dirty="0"/>
              <a:t>specifics to each organization, </a:t>
            </a:r>
            <a:r>
              <a:rPr lang="en-US" dirty="0" smtClean="0"/>
              <a:t>spiritual </a:t>
            </a:r>
            <a:r>
              <a:rPr lang="en-US" dirty="0"/>
              <a:t>assessment should, at a minimum</a:t>
            </a:r>
            <a:r>
              <a:rPr lang="en-US" dirty="0" smtClean="0"/>
              <a:t>, determine </a:t>
            </a:r>
            <a:r>
              <a:rPr lang="en-US" dirty="0"/>
              <a:t>the patient’s religious </a:t>
            </a:r>
            <a:r>
              <a:rPr lang="en-US" dirty="0" smtClean="0"/>
              <a:t>affiliation </a:t>
            </a:r>
            <a:r>
              <a:rPr lang="en-US" dirty="0"/>
              <a:t>(if any), as well as any beliefs </a:t>
            </a:r>
            <a:r>
              <a:rPr lang="en-US" dirty="0" smtClean="0"/>
              <a:t>or spiritual </a:t>
            </a:r>
            <a:r>
              <a:rPr lang="en-US" dirty="0"/>
              <a:t>practices that are important </a:t>
            </a:r>
            <a:r>
              <a:rPr lang="en-US" dirty="0" smtClean="0"/>
              <a:t>to the </a:t>
            </a:r>
            <a:r>
              <a:rPr lang="en-US" dirty="0"/>
              <a:t>patient. </a:t>
            </a:r>
          </a:p>
        </p:txBody>
      </p:sp>
      <p:sp>
        <p:nvSpPr>
          <p:cNvPr id="5" name="Footer Placeholder 4"/>
          <p:cNvSpPr>
            <a:spLocks noGrp="1"/>
          </p:cNvSpPr>
          <p:nvPr>
            <p:ph type="ftr" sz="quarter" idx="11"/>
          </p:nvPr>
        </p:nvSpPr>
        <p:spPr/>
        <p:txBody>
          <a:bodyPr/>
          <a:lstStyle/>
          <a:p>
            <a:pPr algn="r"/>
            <a:r>
              <a:rPr lang="en-US" dirty="0" smtClean="0"/>
              <a:t>Light and Life Conference, Rochester, NY – October 17, 2015</a:t>
            </a:r>
            <a:endParaRPr lang="en-US" dirty="0"/>
          </a:p>
        </p:txBody>
      </p:sp>
    </p:spTree>
    <p:extLst>
      <p:ext uri="{BB962C8B-B14F-4D97-AF65-F5344CB8AC3E}">
        <p14:creationId xmlns:p14="http://schemas.microsoft.com/office/powerpoint/2010/main" val="2680892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faith connection</a:t>
            </a:r>
            <a:endParaRPr lang="en-US" dirty="0"/>
          </a:p>
        </p:txBody>
      </p:sp>
      <p:sp>
        <p:nvSpPr>
          <p:cNvPr id="3" name="Content Placeholder 2"/>
          <p:cNvSpPr>
            <a:spLocks noGrp="1"/>
          </p:cNvSpPr>
          <p:nvPr>
            <p:ph idx="1"/>
          </p:nvPr>
        </p:nvSpPr>
        <p:spPr>
          <a:xfrm>
            <a:off x="1009443" y="1676401"/>
            <a:ext cx="7125112" cy="4182398"/>
          </a:xfrm>
        </p:spPr>
        <p:txBody>
          <a:bodyPr>
            <a:normAutofit lnSpcReduction="10000"/>
          </a:bodyPr>
          <a:lstStyle/>
          <a:p>
            <a:pPr marL="0" indent="0">
              <a:buNone/>
            </a:pPr>
            <a:r>
              <a:rPr lang="en-US" sz="2000" dirty="0" smtClean="0">
                <a:solidFill>
                  <a:srgbClr val="FFFF00"/>
                </a:solidFill>
              </a:rPr>
              <a:t>People come to us with bad news. We need to be prepared and able to share good news with them.</a:t>
            </a:r>
          </a:p>
          <a:p>
            <a:r>
              <a:rPr lang="en-US" dirty="0" smtClean="0"/>
              <a:t>Be gentle but bold</a:t>
            </a:r>
          </a:p>
          <a:p>
            <a:r>
              <a:rPr lang="en-US" dirty="0" smtClean="0"/>
              <a:t>Don’t be afraid to wear your Christian heart on your sleeve – “God bless you!”</a:t>
            </a:r>
          </a:p>
          <a:p>
            <a:r>
              <a:rPr lang="en-US" dirty="0" smtClean="0"/>
              <a:t>Don’t be ashamed of </a:t>
            </a:r>
            <a:r>
              <a:rPr lang="en-US" dirty="0"/>
              <a:t>the Gospel “for it is the power of God for salvation to everyone who </a:t>
            </a:r>
            <a:r>
              <a:rPr lang="en-US" dirty="0" smtClean="0"/>
              <a:t>believes”</a:t>
            </a:r>
          </a:p>
          <a:p>
            <a:r>
              <a:rPr lang="en-US" dirty="0" smtClean="0"/>
              <a:t>Don’t hide your light under a bushel but put it on a lampstand</a:t>
            </a:r>
          </a:p>
          <a:p>
            <a:r>
              <a:rPr lang="en-US" dirty="0" smtClean="0"/>
              <a:t>Be disciplined – it’s the mark of a disciple</a:t>
            </a:r>
          </a:p>
          <a:p>
            <a:r>
              <a:rPr lang="en-US" dirty="0" smtClean="0"/>
              <a:t>Let the Holy Spirit be your guide</a:t>
            </a:r>
          </a:p>
          <a:p>
            <a:r>
              <a:rPr lang="en-US" dirty="0" smtClean="0">
                <a:solidFill>
                  <a:srgbClr val="FFFF00"/>
                </a:solidFill>
              </a:rPr>
              <a:t>Offer to pray… and then pray openly, then and there</a:t>
            </a:r>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844579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143000" y="6087533"/>
            <a:ext cx="5256399" cy="365125"/>
          </a:xfrm>
        </p:spPr>
        <p:txBody>
          <a:bodyPr/>
          <a:lstStyle/>
          <a:p>
            <a:pPr algn="r"/>
            <a:r>
              <a:rPr lang="en-US" dirty="0" smtClean="0"/>
              <a:t>Light and Life Conference, Rochester, NY – October 17, 2015</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400" y="533400"/>
            <a:ext cx="7620000" cy="5562600"/>
          </a:xfrm>
          <a:prstGeom prst="rect">
            <a:avLst/>
          </a:prstGeom>
        </p:spPr>
      </p:pic>
    </p:spTree>
    <p:extLst>
      <p:ext uri="{BB962C8B-B14F-4D97-AF65-F5344CB8AC3E}">
        <p14:creationId xmlns:p14="http://schemas.microsoft.com/office/powerpoint/2010/main" val="282701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Mankind in community</a:t>
            </a:r>
            <a:endParaRPr lang="en-US" dirty="0"/>
          </a:p>
        </p:txBody>
      </p:sp>
      <p:sp>
        <p:nvSpPr>
          <p:cNvPr id="3" name="Content Placeholder 2"/>
          <p:cNvSpPr>
            <a:spLocks noGrp="1"/>
          </p:cNvSpPr>
          <p:nvPr>
            <p:ph idx="1"/>
          </p:nvPr>
        </p:nvSpPr>
        <p:spPr>
          <a:xfrm>
            <a:off x="1009443" y="1807361"/>
            <a:ext cx="7125112" cy="3374239"/>
          </a:xfrm>
        </p:spPr>
        <p:txBody>
          <a:bodyPr/>
          <a:lstStyle/>
          <a:p>
            <a:pPr marL="0" indent="0">
              <a:spcBef>
                <a:spcPts val="0"/>
              </a:spcBef>
              <a:spcAft>
                <a:spcPts val="1200"/>
              </a:spcAft>
              <a:buNone/>
            </a:pPr>
            <a:r>
              <a:rPr lang="en-US" sz="2400" dirty="0" smtClean="0"/>
              <a:t>How we relate to ourselves and others</a:t>
            </a:r>
          </a:p>
          <a:p>
            <a:r>
              <a:rPr lang="en-US" dirty="0" smtClean="0"/>
              <a:t>Individual – with God and self</a:t>
            </a:r>
          </a:p>
          <a:p>
            <a:r>
              <a:rPr lang="en-US" dirty="0" smtClean="0"/>
              <a:t>Family</a:t>
            </a:r>
            <a:r>
              <a:rPr lang="en-US" dirty="0"/>
              <a:t> – </a:t>
            </a:r>
            <a:r>
              <a:rPr lang="en-US" dirty="0" smtClean="0"/>
              <a:t>with natural and adoptive members</a:t>
            </a:r>
          </a:p>
          <a:p>
            <a:r>
              <a:rPr lang="en-US" dirty="0" smtClean="0"/>
              <a:t>Neighborhood</a:t>
            </a:r>
            <a:r>
              <a:rPr lang="en-US" dirty="0"/>
              <a:t> – </a:t>
            </a:r>
            <a:r>
              <a:rPr lang="en-US" dirty="0" smtClean="0"/>
              <a:t>with </a:t>
            </a:r>
            <a:r>
              <a:rPr lang="en-US" dirty="0"/>
              <a:t>those in immediate surroundings</a:t>
            </a:r>
          </a:p>
          <a:p>
            <a:r>
              <a:rPr lang="en-US" dirty="0" smtClean="0"/>
              <a:t>Ethnic</a:t>
            </a:r>
            <a:r>
              <a:rPr lang="en-US" dirty="0"/>
              <a:t> – </a:t>
            </a:r>
            <a:r>
              <a:rPr lang="en-US" dirty="0" smtClean="0"/>
              <a:t>with those of kindred language and culture</a:t>
            </a:r>
          </a:p>
          <a:p>
            <a:r>
              <a:rPr lang="en-US" dirty="0" smtClean="0"/>
              <a:t>Kingdom/Nation</a:t>
            </a:r>
            <a:r>
              <a:rPr lang="en-US" dirty="0"/>
              <a:t> – </a:t>
            </a:r>
            <a:r>
              <a:rPr lang="en-US" dirty="0" smtClean="0"/>
              <a:t>with those following same governance</a:t>
            </a:r>
          </a:p>
          <a:p>
            <a:r>
              <a:rPr lang="en-US" dirty="0" smtClean="0"/>
              <a:t>Humanity – with all of mankind throughout the world</a:t>
            </a:r>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1621132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524958" cy="924475"/>
          </a:xfrm>
        </p:spPr>
        <p:txBody>
          <a:bodyPr/>
          <a:lstStyle/>
          <a:p>
            <a:r>
              <a:rPr lang="en-US" dirty="0" smtClean="0"/>
              <a:t>     Tripartite Nature of Human Life</a:t>
            </a:r>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sp>
        <p:nvSpPr>
          <p:cNvPr id="6" name="Content Placeholder 5"/>
          <p:cNvSpPr>
            <a:spLocks noGrp="1"/>
          </p:cNvSpPr>
          <p:nvPr>
            <p:ph idx="1"/>
          </p:nvPr>
        </p:nvSpPr>
        <p:spPr>
          <a:xfrm>
            <a:off x="1009443" y="1676400"/>
            <a:ext cx="7125112" cy="4190999"/>
          </a:xfrm>
        </p:spPr>
        <p:txBody>
          <a:bodyPr>
            <a:normAutofit/>
          </a:bodyPr>
          <a:lstStyle/>
          <a:p>
            <a:pPr>
              <a:spcBef>
                <a:spcPts val="0"/>
              </a:spcBef>
            </a:pPr>
            <a:r>
              <a:rPr lang="en-US" sz="2800" dirty="0" smtClean="0"/>
              <a:t>Body - </a:t>
            </a:r>
            <a:r>
              <a:rPr lang="en-US" sz="2800" i="1" dirty="0" smtClean="0">
                <a:solidFill>
                  <a:schemeClr val="tx2">
                    <a:lumMod val="60000"/>
                    <a:lumOff val="40000"/>
                  </a:schemeClr>
                </a:solidFill>
              </a:rPr>
              <a:t>Soma</a:t>
            </a:r>
          </a:p>
          <a:p>
            <a:pPr marL="800100" lvl="2" indent="0">
              <a:buNone/>
            </a:pPr>
            <a:r>
              <a:rPr lang="en-US" sz="2200" dirty="0" smtClean="0"/>
              <a:t>Physical, somatic, tangible </a:t>
            </a:r>
          </a:p>
          <a:p>
            <a:r>
              <a:rPr lang="en-US" sz="2800" dirty="0" smtClean="0"/>
              <a:t>Soul – </a:t>
            </a:r>
            <a:r>
              <a:rPr lang="en-US" sz="2800" i="1" dirty="0" smtClean="0">
                <a:solidFill>
                  <a:srgbClr val="FFC000"/>
                </a:solidFill>
              </a:rPr>
              <a:t>Psyche</a:t>
            </a:r>
          </a:p>
          <a:p>
            <a:pPr marL="800100" lvl="2" indent="0">
              <a:buNone/>
            </a:pPr>
            <a:r>
              <a:rPr lang="en-US" sz="2200" dirty="0" smtClean="0"/>
              <a:t>Self, heart, feelings, experiences</a:t>
            </a:r>
          </a:p>
          <a:p>
            <a:r>
              <a:rPr lang="en-US" sz="2800" dirty="0" smtClean="0"/>
              <a:t>Spirit – </a:t>
            </a:r>
            <a:r>
              <a:rPr lang="en-US" sz="2800" i="1" dirty="0" err="1" smtClean="0">
                <a:solidFill>
                  <a:srgbClr val="FFC000"/>
                </a:solidFill>
              </a:rPr>
              <a:t>Pneumo</a:t>
            </a:r>
            <a:endParaRPr lang="en-US" sz="2800" i="1" dirty="0" smtClean="0">
              <a:solidFill>
                <a:srgbClr val="FFC000"/>
              </a:solidFill>
            </a:endParaRPr>
          </a:p>
          <a:p>
            <a:pPr marL="800100" lvl="2" indent="0">
              <a:spcAft>
                <a:spcPts val="1200"/>
              </a:spcAft>
              <a:buNone/>
            </a:pPr>
            <a:r>
              <a:rPr lang="en-US" sz="2200" dirty="0" smtClean="0"/>
              <a:t>Thought life, inspiration</a:t>
            </a:r>
          </a:p>
          <a:p>
            <a:pPr marL="400050" lvl="1" indent="0">
              <a:spcBef>
                <a:spcPts val="600"/>
              </a:spcBef>
              <a:buNone/>
            </a:pPr>
            <a:r>
              <a:rPr lang="en-US" sz="2400" dirty="0" smtClean="0">
                <a:solidFill>
                  <a:schemeClr val="accent3">
                    <a:lumMod val="60000"/>
                    <a:lumOff val="40000"/>
                  </a:schemeClr>
                </a:solidFill>
              </a:rPr>
              <a:t>Energy Balance idea</a:t>
            </a:r>
            <a:endParaRPr lang="en-US" sz="2400" dirty="0">
              <a:solidFill>
                <a:schemeClr val="accent3">
                  <a:lumMod val="60000"/>
                  <a:lumOff val="40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160394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Biopsychosocial Model</a:t>
            </a:r>
            <a:endParaRPr lang="en-US" dirty="0"/>
          </a:p>
        </p:txBody>
      </p:sp>
      <p:sp>
        <p:nvSpPr>
          <p:cNvPr id="3" name="Content Placeholder 2"/>
          <p:cNvSpPr>
            <a:spLocks noGrp="1"/>
          </p:cNvSpPr>
          <p:nvPr>
            <p:ph idx="1"/>
          </p:nvPr>
        </p:nvSpPr>
        <p:spPr>
          <a:xfrm>
            <a:off x="1009443" y="1807361"/>
            <a:ext cx="7125112" cy="3679039"/>
          </a:xfrm>
        </p:spPr>
        <p:txBody>
          <a:bodyPr>
            <a:normAutofit/>
          </a:bodyPr>
          <a:lstStyle/>
          <a:p>
            <a:r>
              <a:rPr lang="en-US" sz="2000" dirty="0" smtClean="0"/>
              <a:t>Pioneered in Rochester by Drs. Engel (Internal Medicine) and Romano (Psych)</a:t>
            </a:r>
          </a:p>
          <a:p>
            <a:r>
              <a:rPr lang="en-US" sz="2000" dirty="0" smtClean="0"/>
              <a:t>Eclipsed determinist biophysical model that had increasingly dominated post WWII medicine</a:t>
            </a:r>
          </a:p>
          <a:p>
            <a:r>
              <a:rPr lang="en-US" sz="2000" dirty="0" smtClean="0"/>
              <a:t>Divides human life along Greek philosophical lines into Body (bio) and Soul (psychosocial)</a:t>
            </a:r>
          </a:p>
          <a:p>
            <a:r>
              <a:rPr lang="en-US" sz="2000" dirty="0" smtClean="0"/>
              <a:t>When “spirituality” is addressed it is as a manifestation of the psychosocial dynamic, not as a separate sphere – e.g., talking to yourself</a:t>
            </a:r>
            <a:endParaRPr lang="en-US" sz="2000"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922933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296358" cy="924475"/>
          </a:xfrm>
        </p:spPr>
        <p:txBody>
          <a:bodyPr/>
          <a:lstStyle/>
          <a:p>
            <a:r>
              <a:rPr lang="en-US" dirty="0" smtClean="0"/>
              <a:t>     Biopsychosocial-spiritual Model</a:t>
            </a:r>
            <a:endParaRPr lang="en-US" dirty="0"/>
          </a:p>
        </p:txBody>
      </p:sp>
      <p:sp>
        <p:nvSpPr>
          <p:cNvPr id="3" name="Content Placeholder 2"/>
          <p:cNvSpPr>
            <a:spLocks noGrp="1"/>
          </p:cNvSpPr>
          <p:nvPr>
            <p:ph idx="1"/>
          </p:nvPr>
        </p:nvSpPr>
        <p:spPr/>
        <p:txBody>
          <a:bodyPr/>
          <a:lstStyle/>
          <a:p>
            <a:r>
              <a:rPr lang="en-US" sz="2000" dirty="0" smtClean="0"/>
              <a:t>Each sphere is addressed definitively but as part of a larger integrated whole that is greater than the sum of its parts</a:t>
            </a:r>
          </a:p>
          <a:p>
            <a:pPr>
              <a:spcAft>
                <a:spcPts val="1200"/>
              </a:spcAft>
            </a:pPr>
            <a:r>
              <a:rPr lang="en-US" sz="2000" dirty="0" smtClean="0"/>
              <a:t>Spiritual life is recognized as a dimension of reality separate from but integrated with the other two</a:t>
            </a:r>
          </a:p>
          <a:p>
            <a:pPr marL="0" indent="0">
              <a:buNone/>
            </a:pPr>
            <a:r>
              <a:rPr lang="en-US" i="1" dirty="0" smtClean="0"/>
              <a:t>“For </a:t>
            </a:r>
            <a:r>
              <a:rPr lang="en-US" i="1" dirty="0"/>
              <a:t>the word of God is alive and active. Sharper than any double-edged sword, it penetrates even to dividing soul and spirit, joints and marrow; it judges the thoughts and attitudes of the heart</a:t>
            </a:r>
            <a:r>
              <a:rPr lang="en-US" i="1" dirty="0" smtClean="0"/>
              <a:t>.”</a:t>
            </a:r>
          </a:p>
          <a:p>
            <a:pPr marL="0" indent="0" algn="r">
              <a:buNone/>
            </a:pPr>
            <a:r>
              <a:rPr lang="en-US" dirty="0" smtClean="0"/>
              <a:t>Hebrews 4.12</a:t>
            </a:r>
            <a:r>
              <a:rPr lang="en-US" dirty="0"/>
              <a:t/>
            </a:r>
            <a:br>
              <a:rPr lang="en-US" dirty="0"/>
            </a:br>
            <a:endParaRPr lang="en-US" dirty="0"/>
          </a:p>
        </p:txBody>
      </p:sp>
      <p:sp>
        <p:nvSpPr>
          <p:cNvPr id="4" name="Footer Placeholder 3"/>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1689651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Pressures that are on us</a:t>
            </a:r>
            <a:endParaRPr lang="en-US" dirty="0"/>
          </a:p>
        </p:txBody>
      </p:sp>
      <p:sp>
        <p:nvSpPr>
          <p:cNvPr id="3" name="Text Placeholder 2"/>
          <p:cNvSpPr>
            <a:spLocks noGrp="1"/>
          </p:cNvSpPr>
          <p:nvPr>
            <p:ph type="body" idx="1"/>
          </p:nvPr>
        </p:nvSpPr>
        <p:spPr/>
        <p:txBody>
          <a:bodyPr/>
          <a:lstStyle/>
          <a:p>
            <a:r>
              <a:rPr lang="en-US" dirty="0" smtClean="0"/>
              <a:t>From without</a:t>
            </a:r>
            <a:endParaRPr lang="en-US" dirty="0"/>
          </a:p>
        </p:txBody>
      </p:sp>
      <p:sp>
        <p:nvSpPr>
          <p:cNvPr id="4" name="Content Placeholder 3"/>
          <p:cNvSpPr>
            <a:spLocks noGrp="1"/>
          </p:cNvSpPr>
          <p:nvPr>
            <p:ph sz="half" idx="2"/>
          </p:nvPr>
        </p:nvSpPr>
        <p:spPr>
          <a:xfrm>
            <a:off x="1009442" y="2389189"/>
            <a:ext cx="3471277" cy="2944811"/>
          </a:xfrm>
        </p:spPr>
        <p:txBody>
          <a:bodyPr/>
          <a:lstStyle/>
          <a:p>
            <a:r>
              <a:rPr lang="en-US" dirty="0" smtClean="0"/>
              <a:t>Daily workload</a:t>
            </a:r>
          </a:p>
          <a:p>
            <a:r>
              <a:rPr lang="en-US" dirty="0" smtClean="0"/>
              <a:t>Family and friends/associates</a:t>
            </a:r>
          </a:p>
          <a:p>
            <a:r>
              <a:rPr lang="en-US" dirty="0" smtClean="0"/>
              <a:t>Professional and Academic peers</a:t>
            </a:r>
          </a:p>
          <a:p>
            <a:r>
              <a:rPr lang="en-US" dirty="0" smtClean="0"/>
              <a:t>Community standards</a:t>
            </a:r>
          </a:p>
          <a:p>
            <a:r>
              <a:rPr lang="en-US" dirty="0" smtClean="0"/>
              <a:t>“Political Correctness”</a:t>
            </a:r>
          </a:p>
          <a:p>
            <a:r>
              <a:rPr lang="en-US" dirty="0" smtClean="0"/>
              <a:t>The Zeitgeist</a:t>
            </a:r>
            <a:endParaRPr lang="en-US" dirty="0"/>
          </a:p>
        </p:txBody>
      </p:sp>
      <p:sp>
        <p:nvSpPr>
          <p:cNvPr id="5" name="Text Placeholder 4"/>
          <p:cNvSpPr>
            <a:spLocks noGrp="1"/>
          </p:cNvSpPr>
          <p:nvPr>
            <p:ph type="body" sz="quarter" idx="3"/>
          </p:nvPr>
        </p:nvSpPr>
        <p:spPr/>
        <p:txBody>
          <a:bodyPr/>
          <a:lstStyle/>
          <a:p>
            <a:r>
              <a:rPr lang="en-US" dirty="0" smtClean="0"/>
              <a:t>From within</a:t>
            </a:r>
            <a:endParaRPr lang="en-US" dirty="0"/>
          </a:p>
        </p:txBody>
      </p:sp>
      <p:sp>
        <p:nvSpPr>
          <p:cNvPr id="6" name="Content Placeholder 5"/>
          <p:cNvSpPr>
            <a:spLocks noGrp="1"/>
          </p:cNvSpPr>
          <p:nvPr>
            <p:ph sz="quarter" idx="4"/>
          </p:nvPr>
        </p:nvSpPr>
        <p:spPr>
          <a:xfrm>
            <a:off x="4663280" y="2389189"/>
            <a:ext cx="3471275" cy="3021011"/>
          </a:xfrm>
        </p:spPr>
        <p:txBody>
          <a:bodyPr/>
          <a:lstStyle/>
          <a:p>
            <a:r>
              <a:rPr lang="en-US" dirty="0" smtClean="0"/>
              <a:t>Time constraints</a:t>
            </a:r>
          </a:p>
          <a:p>
            <a:r>
              <a:rPr lang="en-US" dirty="0" smtClean="0"/>
              <a:t>Concern about patient reaction</a:t>
            </a:r>
          </a:p>
          <a:p>
            <a:r>
              <a:rPr lang="en-US" dirty="0" smtClean="0"/>
              <a:t>Concern about competence</a:t>
            </a:r>
          </a:p>
          <a:p>
            <a:r>
              <a:rPr lang="en-US" dirty="0" smtClean="0"/>
              <a:t>Concern about reputation</a:t>
            </a:r>
          </a:p>
          <a:p>
            <a:r>
              <a:rPr lang="en-US" dirty="0" smtClean="0"/>
              <a:t>Concern about ethics</a:t>
            </a:r>
          </a:p>
          <a:p>
            <a:r>
              <a:rPr lang="en-US" dirty="0" smtClean="0"/>
              <a:t>Faceless anxiety</a:t>
            </a:r>
            <a:endParaRPr lang="en-US" dirty="0"/>
          </a:p>
        </p:txBody>
      </p:sp>
      <p:sp>
        <p:nvSpPr>
          <p:cNvPr id="7" name="Footer Placeholder 6"/>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762001"/>
            <a:ext cx="610495" cy="609600"/>
          </a:xfrm>
          <a:prstGeom prst="rect">
            <a:avLst/>
          </a:prstGeom>
        </p:spPr>
      </p:pic>
    </p:spTree>
    <p:extLst>
      <p:ext uri="{BB962C8B-B14F-4D97-AF65-F5344CB8AC3E}">
        <p14:creationId xmlns:p14="http://schemas.microsoft.com/office/powerpoint/2010/main" val="426001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Zeitgeist</a:t>
            </a:r>
            <a:endParaRPr lang="en-US" dirty="0"/>
          </a:p>
        </p:txBody>
      </p:sp>
      <p:pic>
        <p:nvPicPr>
          <p:cNvPr id="6" name="Content Placeholder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990600" y="1905000"/>
            <a:ext cx="4637351" cy="3478013"/>
          </a:xfrm>
        </p:spPr>
      </p:pic>
      <p:sp>
        <p:nvSpPr>
          <p:cNvPr id="4" name="Content Placeholder 3"/>
          <p:cNvSpPr>
            <a:spLocks noGrp="1"/>
          </p:cNvSpPr>
          <p:nvPr>
            <p:ph sz="half" idx="2"/>
          </p:nvPr>
        </p:nvSpPr>
        <p:spPr>
          <a:xfrm>
            <a:off x="5943600" y="1676400"/>
            <a:ext cx="2514600" cy="4184651"/>
          </a:xfrm>
        </p:spPr>
        <p:txBody>
          <a:bodyPr>
            <a:normAutofit/>
          </a:bodyPr>
          <a:lstStyle/>
          <a:p>
            <a:pPr marL="0" indent="0">
              <a:lnSpc>
                <a:spcPct val="110000"/>
              </a:lnSpc>
              <a:buNone/>
            </a:pPr>
            <a:r>
              <a:rPr lang="en-US" i="1" dirty="0"/>
              <a:t>The Zeitgeist (spirit of the age or spirit of the time) is the intellectual fashion or dominant school of thought that typifies and influences the culture of a particular period in </a:t>
            </a:r>
            <a:r>
              <a:rPr lang="en-US" i="1" dirty="0" smtClean="0"/>
              <a:t>time.</a:t>
            </a:r>
          </a:p>
          <a:p>
            <a:pPr marL="0" indent="0" algn="r">
              <a:lnSpc>
                <a:spcPct val="110000"/>
              </a:lnSpc>
              <a:buNone/>
            </a:pPr>
            <a:r>
              <a:rPr lang="en-US" dirty="0" smtClean="0"/>
              <a:t>Wikipedia</a:t>
            </a:r>
            <a:endParaRPr lang="en-US" dirty="0"/>
          </a:p>
        </p:txBody>
      </p:sp>
      <p:sp>
        <p:nvSpPr>
          <p:cNvPr id="5" name="Footer Placeholder 4"/>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795867"/>
            <a:ext cx="578269" cy="575733"/>
          </a:xfrm>
          <a:prstGeom prst="rect">
            <a:avLst/>
          </a:prstGeom>
        </p:spPr>
      </p:pic>
    </p:spTree>
    <p:extLst>
      <p:ext uri="{BB962C8B-B14F-4D97-AF65-F5344CB8AC3E}">
        <p14:creationId xmlns:p14="http://schemas.microsoft.com/office/powerpoint/2010/main" val="2051289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4"/>
            <a:ext cx="7524958" cy="924475"/>
          </a:xfrm>
        </p:spPr>
        <p:txBody>
          <a:bodyPr/>
          <a:lstStyle/>
          <a:p>
            <a:r>
              <a:rPr lang="en-US" dirty="0" smtClean="0"/>
              <a:t>     Zeitgeist = the Big Bad PC Wolf</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6800" y="1981200"/>
            <a:ext cx="4248150" cy="3186112"/>
          </a:xfrm>
        </p:spPr>
      </p:pic>
      <p:sp>
        <p:nvSpPr>
          <p:cNvPr id="4" name="Content Placeholder 3"/>
          <p:cNvSpPr>
            <a:spLocks noGrp="1"/>
          </p:cNvSpPr>
          <p:nvPr>
            <p:ph sz="half" idx="2"/>
          </p:nvPr>
        </p:nvSpPr>
        <p:spPr>
          <a:xfrm>
            <a:off x="5486399" y="1809749"/>
            <a:ext cx="2971801" cy="3676651"/>
          </a:xfrm>
        </p:spPr>
        <p:txBody>
          <a:bodyPr>
            <a:normAutofit/>
          </a:bodyPr>
          <a:lstStyle/>
          <a:p>
            <a:pPr marL="0" indent="0">
              <a:buNone/>
            </a:pPr>
            <a:r>
              <a:rPr lang="en-US" sz="2000" dirty="0" smtClean="0"/>
              <a:t>A broad-based, widely-spread spiritual influence that is orchestrated by “the </a:t>
            </a:r>
            <a:r>
              <a:rPr lang="en-US" sz="2000" dirty="0"/>
              <a:t>p</a:t>
            </a:r>
            <a:r>
              <a:rPr lang="en-US" sz="2000" dirty="0" smtClean="0"/>
              <a:t>rince of the power of the air… the </a:t>
            </a:r>
            <a:r>
              <a:rPr lang="en-US" sz="2000" dirty="0"/>
              <a:t>spirit that is now working in the sons of disobedience</a:t>
            </a:r>
            <a:r>
              <a:rPr lang="en-US" sz="2000" dirty="0" smtClean="0"/>
              <a:t>.”</a:t>
            </a:r>
            <a:r>
              <a:rPr lang="en-US" dirty="0"/>
              <a:t/>
            </a:r>
            <a:br>
              <a:rPr lang="en-US" dirty="0"/>
            </a:br>
            <a:endParaRPr lang="en-US" dirty="0"/>
          </a:p>
        </p:txBody>
      </p:sp>
      <p:sp>
        <p:nvSpPr>
          <p:cNvPr id="5" name="Footer Placeholder 4"/>
          <p:cNvSpPr>
            <a:spLocks noGrp="1"/>
          </p:cNvSpPr>
          <p:nvPr>
            <p:ph type="ftr" sz="quarter" idx="11"/>
          </p:nvPr>
        </p:nvSpPr>
        <p:spPr/>
        <p:txBody>
          <a:bodyPr/>
          <a:lstStyle/>
          <a:p>
            <a:pPr algn="r"/>
            <a:r>
              <a:rPr lang="en-US" dirty="0" smtClean="0"/>
              <a:t>Light and Life Conference, Rochester, NY – October 17, 2015</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795867"/>
            <a:ext cx="578269" cy="575733"/>
          </a:xfrm>
          <a:prstGeom prst="rect">
            <a:avLst/>
          </a:prstGeom>
        </p:spPr>
      </p:pic>
    </p:spTree>
    <p:extLst>
      <p:ext uri="{BB962C8B-B14F-4D97-AF65-F5344CB8AC3E}">
        <p14:creationId xmlns:p14="http://schemas.microsoft.com/office/powerpoint/2010/main" val="2762571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TotalTime>
  <Words>2017</Words>
  <Application>Microsoft Office PowerPoint</Application>
  <PresentationFormat>On-screen Show (4:3)</PresentationFormat>
  <Paragraphs>144</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Autumn</vt:lpstr>
      <vt:lpstr>Integrating living faith with your practice</vt:lpstr>
      <vt:lpstr>Joint Commission Mandate</vt:lpstr>
      <vt:lpstr>     Mankind in community</vt:lpstr>
      <vt:lpstr>     Tripartite Nature of Human Life</vt:lpstr>
      <vt:lpstr>     Biopsychosocial Model</vt:lpstr>
      <vt:lpstr>     Biopsychosocial-spiritual Model</vt:lpstr>
      <vt:lpstr>     Pressures that are on us</vt:lpstr>
      <vt:lpstr>     Zeitgeist</vt:lpstr>
      <vt:lpstr>     Zeitgeist = the Big Bad PC Wolf</vt:lpstr>
      <vt:lpstr>     Spirit of the antichrist</vt:lpstr>
      <vt:lpstr>     Life and Death</vt:lpstr>
      <vt:lpstr>Back to JCAHO</vt:lpstr>
      <vt:lpstr>     OK, how do we do it?</vt:lpstr>
      <vt:lpstr>     Let’s get to know people</vt:lpstr>
      <vt:lpstr>     Being living letters</vt:lpstr>
      <vt:lpstr>     Our manner</vt:lpstr>
      <vt:lpstr>     Details</vt:lpstr>
      <vt:lpstr>     Being observant</vt:lpstr>
      <vt:lpstr>     The Exam</vt:lpstr>
      <vt:lpstr>     The faith connection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Faith with Your Practice</dc:title>
  <dc:creator>BillM</dc:creator>
  <cp:lastModifiedBy>BillM</cp:lastModifiedBy>
  <cp:revision>27</cp:revision>
  <dcterms:created xsi:type="dcterms:W3CDTF">2015-10-16T18:41:18Z</dcterms:created>
  <dcterms:modified xsi:type="dcterms:W3CDTF">2015-10-17T02:58:15Z</dcterms:modified>
</cp:coreProperties>
</file>